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xls" ContentType="application/vnd.ms-exce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pptx" ContentType="application/vnd.openxmlformats-officedocument.presentationml.presentation"/>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0" r:id="rId1"/>
  </p:sldMasterIdLst>
  <p:notesMasterIdLst>
    <p:notesMasterId r:id="rId22"/>
  </p:notesMasterIdLst>
  <p:sldIdLst>
    <p:sldId id="425" r:id="rId2"/>
    <p:sldId id="499" r:id="rId3"/>
    <p:sldId id="500" r:id="rId4"/>
    <p:sldId id="544" r:id="rId5"/>
    <p:sldId id="527" r:id="rId6"/>
    <p:sldId id="545" r:id="rId7"/>
    <p:sldId id="546" r:id="rId8"/>
    <p:sldId id="547" r:id="rId9"/>
    <p:sldId id="548" r:id="rId10"/>
    <p:sldId id="549" r:id="rId11"/>
    <p:sldId id="550" r:id="rId12"/>
    <p:sldId id="502" r:id="rId13"/>
    <p:sldId id="551" r:id="rId14"/>
    <p:sldId id="552" r:id="rId15"/>
    <p:sldId id="554" r:id="rId16"/>
    <p:sldId id="555" r:id="rId17"/>
    <p:sldId id="556" r:id="rId18"/>
    <p:sldId id="557" r:id="rId19"/>
    <p:sldId id="533" r:id="rId20"/>
    <p:sldId id="558" r:id="rId2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pitchFamily="-106" charset="0"/>
        <a:ea typeface="+mn-ea"/>
        <a:cs typeface="+mn-cs"/>
      </a:defRPr>
    </a:lvl1pPr>
    <a:lvl2pPr marL="457200" algn="l" rtl="0" fontAlgn="base">
      <a:spcBef>
        <a:spcPct val="0"/>
      </a:spcBef>
      <a:spcAft>
        <a:spcPct val="0"/>
      </a:spcAft>
      <a:defRPr sz="2400" kern="1200">
        <a:solidFill>
          <a:schemeClr val="tx1"/>
        </a:solidFill>
        <a:latin typeface="Times" pitchFamily="-106" charset="0"/>
        <a:ea typeface="+mn-ea"/>
        <a:cs typeface="+mn-cs"/>
      </a:defRPr>
    </a:lvl2pPr>
    <a:lvl3pPr marL="914400" algn="l" rtl="0" fontAlgn="base">
      <a:spcBef>
        <a:spcPct val="0"/>
      </a:spcBef>
      <a:spcAft>
        <a:spcPct val="0"/>
      </a:spcAft>
      <a:defRPr sz="2400" kern="1200">
        <a:solidFill>
          <a:schemeClr val="tx1"/>
        </a:solidFill>
        <a:latin typeface="Times" pitchFamily="-106" charset="0"/>
        <a:ea typeface="+mn-ea"/>
        <a:cs typeface="+mn-cs"/>
      </a:defRPr>
    </a:lvl3pPr>
    <a:lvl4pPr marL="1371600" algn="l" rtl="0" fontAlgn="base">
      <a:spcBef>
        <a:spcPct val="0"/>
      </a:spcBef>
      <a:spcAft>
        <a:spcPct val="0"/>
      </a:spcAft>
      <a:defRPr sz="2400" kern="1200">
        <a:solidFill>
          <a:schemeClr val="tx1"/>
        </a:solidFill>
        <a:latin typeface="Times" pitchFamily="-106" charset="0"/>
        <a:ea typeface="+mn-ea"/>
        <a:cs typeface="+mn-cs"/>
      </a:defRPr>
    </a:lvl4pPr>
    <a:lvl5pPr marL="1828800" algn="l" rtl="0" fontAlgn="base">
      <a:spcBef>
        <a:spcPct val="0"/>
      </a:spcBef>
      <a:spcAft>
        <a:spcPct val="0"/>
      </a:spcAft>
      <a:defRPr sz="2400" kern="1200">
        <a:solidFill>
          <a:schemeClr val="tx1"/>
        </a:solidFill>
        <a:latin typeface="Times" pitchFamily="-106" charset="0"/>
        <a:ea typeface="+mn-ea"/>
        <a:cs typeface="+mn-cs"/>
      </a:defRPr>
    </a:lvl5pPr>
    <a:lvl6pPr marL="2286000" algn="l" defTabSz="457200" rtl="0" eaLnBrk="1" latinLnBrk="0" hangingPunct="1">
      <a:defRPr sz="2400" kern="1200">
        <a:solidFill>
          <a:schemeClr val="tx1"/>
        </a:solidFill>
        <a:latin typeface="Times" pitchFamily="-106" charset="0"/>
        <a:ea typeface="+mn-ea"/>
        <a:cs typeface="+mn-cs"/>
      </a:defRPr>
    </a:lvl6pPr>
    <a:lvl7pPr marL="2743200" algn="l" defTabSz="457200" rtl="0" eaLnBrk="1" latinLnBrk="0" hangingPunct="1">
      <a:defRPr sz="2400" kern="1200">
        <a:solidFill>
          <a:schemeClr val="tx1"/>
        </a:solidFill>
        <a:latin typeface="Times" pitchFamily="-106" charset="0"/>
        <a:ea typeface="+mn-ea"/>
        <a:cs typeface="+mn-cs"/>
      </a:defRPr>
    </a:lvl7pPr>
    <a:lvl8pPr marL="3200400" algn="l" defTabSz="457200" rtl="0" eaLnBrk="1" latinLnBrk="0" hangingPunct="1">
      <a:defRPr sz="2400" kern="1200">
        <a:solidFill>
          <a:schemeClr val="tx1"/>
        </a:solidFill>
        <a:latin typeface="Times" pitchFamily="-106" charset="0"/>
        <a:ea typeface="+mn-ea"/>
        <a:cs typeface="+mn-cs"/>
      </a:defRPr>
    </a:lvl8pPr>
    <a:lvl9pPr marL="3657600" algn="l" defTabSz="457200" rtl="0" eaLnBrk="1" latinLnBrk="0" hangingPunct="1">
      <a:defRPr sz="2400" kern="1200">
        <a:solidFill>
          <a:schemeClr val="tx1"/>
        </a:solidFill>
        <a:latin typeface="Times" pitchFamily="-10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3991FB"/>
    <a:srgbClr val="008000"/>
    <a:srgbClr val="CC0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97" autoAdjust="0"/>
    <p:restoredTop sz="98527" autoAdjust="0"/>
  </p:normalViewPr>
  <p:slideViewPr>
    <p:cSldViewPr showGuides="1">
      <p:cViewPr>
        <p:scale>
          <a:sx n="75" d="100"/>
          <a:sy n="75" d="100"/>
        </p:scale>
        <p:origin x="-972" y="-180"/>
      </p:cViewPr>
      <p:guideLst>
        <p:guide orient="horz" pos="2160"/>
        <p:guide pos="2880"/>
      </p:guideLst>
    </p:cSldViewPr>
  </p:slideViewPr>
  <p:outlineViewPr>
    <p:cViewPr>
      <p:scale>
        <a:sx n="33" d="100"/>
        <a:sy n="33" d="100"/>
      </p:scale>
      <p:origin x="0" y="5580"/>
    </p:cViewPr>
  </p:outlineViewPr>
  <p:notesTextViewPr>
    <p:cViewPr>
      <p:scale>
        <a:sx n="100" d="100"/>
        <a:sy n="100" d="100"/>
      </p:scale>
      <p:origin x="0" y="0"/>
    </p:cViewPr>
  </p:notesTextViewPr>
  <p:sorterViewPr>
    <p:cViewPr>
      <p:scale>
        <a:sx n="150" d="100"/>
        <a:sy n="150" d="100"/>
      </p:scale>
      <p:origin x="0" y="1044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emf"/><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emf"/><Relationship Id="rId2" Type="http://schemas.openxmlformats.org/officeDocument/2006/relationships/image" Target="../media/image47.png"/><Relationship Id="rId1" Type="http://schemas.openxmlformats.org/officeDocument/2006/relationships/image" Target="../media/image46.png"/><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wmf"/><Relationship Id="rId10" Type="http://schemas.openxmlformats.org/officeDocument/2006/relationships/image" Target="../media/image55.png"/><Relationship Id="rId4" Type="http://schemas.openxmlformats.org/officeDocument/2006/relationships/image" Target="../media/image49.wmf"/><Relationship Id="rId9" Type="http://schemas.openxmlformats.org/officeDocument/2006/relationships/image" Target="../media/image5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wmf"/><Relationship Id="rId1" Type="http://schemas.openxmlformats.org/officeDocument/2006/relationships/image" Target="../media/image82.wmf"/><Relationship Id="rId4" Type="http://schemas.openxmlformats.org/officeDocument/2006/relationships/image" Target="../media/image8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10" charset="0"/>
              </a:defRPr>
            </a:lvl1pPr>
          </a:lstStyle>
          <a:p>
            <a:pPr>
              <a:defRPr/>
            </a:pPr>
            <a:endParaRPr lang="en-US"/>
          </a:p>
        </p:txBody>
      </p:sp>
      <p:sp>
        <p:nvSpPr>
          <p:cNvPr id="10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10"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10" charset="0"/>
              </a:defRPr>
            </a:lvl1pPr>
          </a:lstStyle>
          <a:p>
            <a:pPr>
              <a:defRPr/>
            </a:pPr>
            <a:endParaRPr lang="en-US"/>
          </a:p>
        </p:txBody>
      </p:sp>
      <p:sp>
        <p:nvSpPr>
          <p:cNvPr id="10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110" charset="0"/>
              </a:defRPr>
            </a:lvl1pPr>
          </a:lstStyle>
          <a:p>
            <a:pPr>
              <a:defRPr/>
            </a:pPr>
            <a:fld id="{542DA70A-240B-7C4E-A982-ECCE04FB76F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ＭＳ Ｐゴシック" pitchFamily="-110" charset="-128"/>
      </a:defRPr>
    </a:lvl1pPr>
    <a:lvl2pPr marL="4572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42DA70A-240B-7C4E-A982-ECCE04FB76F0}" type="slidenum">
              <a:rPr lang="en-US" smtClean="0"/>
              <a:pPr>
                <a:defRPr/>
              </a:pPr>
              <a:t>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28DEC66-65FF-43FF-99A3-E1810A5A532F}" type="slidenum">
              <a:rPr lang="en-US" smtClean="0"/>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5CDC1A0-B080-4752-865F-ADC295DD2432}" type="slidenum">
              <a:rPr lang="en-US" smtClean="0"/>
              <a:pPr>
                <a:defRPr/>
              </a:pPr>
              <a:t>10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37E534-1738-4C95-98A4-EBF051808D1B}" type="slidenum">
              <a:rPr lang="en-US"/>
              <a:pPr/>
              <a:t>11</a:t>
            </a:fld>
            <a:endParaRPr lang="en-US"/>
          </a:p>
        </p:txBody>
      </p:sp>
      <p:sp>
        <p:nvSpPr>
          <p:cNvPr id="400386" name="Rectangle 2"/>
          <p:cNvSpPr>
            <a:spLocks noRot="1" noChangeArrowheads="1" noTextEdit="1"/>
          </p:cNvSpPr>
          <p:nvPr>
            <p:ph type="sldImg"/>
          </p:nvPr>
        </p:nvSpPr>
        <p:spPr>
          <a:ln/>
        </p:spPr>
      </p:sp>
      <p:sp>
        <p:nvSpPr>
          <p:cNvPr id="400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146" name="Rectangle 2"/>
          <p:cNvSpPr>
            <a:spLocks noChangeArrowheads="1"/>
          </p:cNvSpPr>
          <p:nvPr>
            <p:ph type="body" idx="1"/>
          </p:nvPr>
        </p:nvSpPr>
        <p:spPr bwMode="auto">
          <a:xfrm>
            <a:off x="685800" y="4343400"/>
            <a:ext cx="5486400" cy="4114800"/>
          </a:xfrm>
          <a:prstGeom prst="rect">
            <a:avLst/>
          </a:prstGeom>
          <a:noFill/>
          <a:ln>
            <a:miter lim="800000"/>
            <a:headEnd/>
            <a:tailEnd/>
          </a:ln>
        </p:spPr>
        <p:txBody>
          <a:bodyPr/>
          <a:lstStyle/>
          <a:p>
            <a:pPr>
              <a:spcBef>
                <a:spcPts val="638"/>
              </a:spcBef>
            </a:pPr>
            <a:r>
              <a:rPr lang="en-US" sz="1600">
                <a:solidFill>
                  <a:srgbClr val="000000"/>
                </a:solidFill>
                <a:cs typeface="Times New Roman" pitchFamily="18" charset="0"/>
                <a:sym typeface="Times New Roman" pitchFamily="18" charset="0"/>
              </a:rPr>
              <a:t>Professor Perona studies learning in visual recognition. One of the recent breakthoughs in his laboratory has been the ability to learn new visual categories (faces, motorcycles, leopards, ...) from a collection of images withough further human supervision. The algorithms are based on a Bayesian approach.</a:t>
            </a:r>
          </a:p>
          <a:p>
            <a:pPr>
              <a:spcBef>
                <a:spcPts val="638"/>
              </a:spcBef>
            </a:pPr>
            <a:r>
              <a:rPr lang="en-US" sz="1600">
                <a:solidFill>
                  <a:srgbClr val="000000"/>
                </a:solidFill>
                <a:cs typeface="Times New Roman" pitchFamily="18" charset="0"/>
                <a:sym typeface="Times New Roman" pitchFamily="18" charset="0"/>
              </a:rPr>
              <a:t>In this slide we see how a model (right hand side) has been learnt. The model includes parts (bottom right) such as eyes, the two corners of the forehead, a cheek, as well as the shape (top-right) of the category, i.e. the probability density function of the mutual position of such parts.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55B38AD-8F73-4F11-8FC7-0168374A0459}"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39" name="Rectangle 19"/>
          <p:cNvSpPr>
            <a:spLocks noGrp="1" noChangeArrowheads="1"/>
          </p:cNvSpPr>
          <p:nvPr>
            <p:ph type="ctrTitle"/>
          </p:nvPr>
        </p:nvSpPr>
        <p:spPr>
          <a:xfrm>
            <a:off x="2971800" y="1828800"/>
            <a:ext cx="6019800" cy="2209800"/>
          </a:xfrm>
        </p:spPr>
        <p:txBody>
          <a:bodyPr anchor="ctr"/>
          <a:lstStyle>
            <a:lvl1pPr>
              <a:defRPr sz="3800"/>
            </a:lvl1pPr>
          </a:lstStyle>
          <a:p>
            <a:r>
              <a:rPr lang="en-US"/>
              <a:t>Click to edit Master title style</a:t>
            </a:r>
          </a:p>
        </p:txBody>
      </p:sp>
      <p:sp>
        <p:nvSpPr>
          <p:cNvPr id="56340" name="Rectangle 20"/>
          <p:cNvSpPr>
            <a:spLocks noGrp="1" noChangeArrowheads="1"/>
          </p:cNvSpPr>
          <p:nvPr>
            <p:ph type="subTitle" idx="1"/>
          </p:nvPr>
        </p:nvSpPr>
        <p:spPr>
          <a:xfrm>
            <a:off x="2971800" y="4267200"/>
            <a:ext cx="6019800" cy="1752600"/>
          </a:xfrm>
        </p:spPr>
        <p:txBody>
          <a:bodyPr/>
          <a:lstStyle>
            <a:lvl1pPr marL="0" indent="0">
              <a:buFont typeface="Wingdings" pitchFamily="-110" charset="2"/>
              <a:buNone/>
              <a:defRPr sz="3000"/>
            </a:lvl1pPr>
          </a:lstStyle>
          <a:p>
            <a:r>
              <a:rPr lang="en-US"/>
              <a:t>Click to edit Master subtitle style</a:t>
            </a:r>
          </a:p>
        </p:txBody>
      </p:sp>
      <p:sp>
        <p:nvSpPr>
          <p:cNvPr id="4" name="Rectangle 16"/>
          <p:cNvSpPr>
            <a:spLocks noGrp="1" noChangeArrowheads="1"/>
          </p:cNvSpPr>
          <p:nvPr>
            <p:ph type="dt" sz="half" idx="10"/>
          </p:nvPr>
        </p:nvSpPr>
        <p:spPr bwMode="auto">
          <a:xfrm>
            <a:off x="457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mn-lt"/>
              </a:defRPr>
            </a:lvl1pPr>
          </a:lstStyle>
          <a:p>
            <a:pPr>
              <a:defRPr/>
            </a:pPr>
            <a:endParaRPr lang="en-US"/>
          </a:p>
        </p:txBody>
      </p:sp>
      <p:sp>
        <p:nvSpPr>
          <p:cNvPr id="5" name="Rectangle 17"/>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latin typeface="+mn-lt"/>
              </a:defRPr>
            </a:lvl1pPr>
          </a:lstStyle>
          <a:p>
            <a:pPr>
              <a:defRPr/>
            </a:pPr>
            <a:endParaRPr lang="en-US"/>
          </a:p>
        </p:txBody>
      </p:sp>
      <p:sp>
        <p:nvSpPr>
          <p:cNvPr id="6" name="Rectangle 18"/>
          <p:cNvSpPr>
            <a:spLocks noGrp="1" noChangeArrowheads="1"/>
          </p:cNvSpPr>
          <p:nvPr>
            <p:ph type="sldNum" sz="quarter" idx="12"/>
          </p:nvPr>
        </p:nvSpPr>
        <p:spPr>
          <a:xfrm>
            <a:off x="6553200" y="6248400"/>
            <a:ext cx="2133600" cy="457200"/>
          </a:xfrm>
        </p:spPr>
        <p:txBody>
          <a:bodyPr anchor="b"/>
          <a:lstStyle>
            <a:lvl1pPr>
              <a:defRPr sz="1200">
                <a:latin typeface="Arial Black" pitchFamily="-110" charset="0"/>
              </a:defRPr>
            </a:lvl1pPr>
          </a:lstStyle>
          <a:p>
            <a:pPr>
              <a:defRPr/>
            </a:pPr>
            <a:fld id="{EF6E62F4-902C-E340-BBE7-2971B9085FB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DCA5E063-88D4-7440-BDA0-A89C99529FC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4C1F1943-057C-5048-8326-C73730B58D2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sldNum" sz="quarter" idx="10"/>
          </p:nvPr>
        </p:nvSpPr>
        <p:spPr>
          <a:ln/>
        </p:spPr>
        <p:txBody>
          <a:bodyPr/>
          <a:lstStyle>
            <a:lvl1pPr>
              <a:defRPr/>
            </a:lvl1pPr>
          </a:lstStyle>
          <a:p>
            <a:pPr>
              <a:defRPr/>
            </a:pPr>
            <a:fld id="{2A31532F-8322-2A4C-814B-4C587B050E2A}"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pic>
        <p:nvPicPr>
          <p:cNvPr id="6" name="Picture 14"/>
          <p:cNvPicPr>
            <a:picLocks noChangeAspect="1" noChangeArrowheads="1"/>
          </p:cNvPicPr>
          <p:nvPr userDrawn="1"/>
        </p:nvPicPr>
        <p:blipFill>
          <a:blip r:embed="rId2"/>
          <a:srcRect/>
          <a:stretch>
            <a:fillRect/>
          </a:stretch>
        </p:blipFill>
        <p:spPr bwMode="auto">
          <a:xfrm>
            <a:off x="65088" y="76200"/>
            <a:ext cx="1001712" cy="803275"/>
          </a:xfrm>
          <a:prstGeom prst="rect">
            <a:avLst/>
          </a:prstGeom>
          <a:noFill/>
          <a:ln w="9525" algn="ctr">
            <a:noFill/>
            <a:miter lim="800000"/>
            <a:headEnd/>
            <a:tailEnd/>
          </a:ln>
        </p:spPr>
      </p:pic>
      <p:sp>
        <p:nvSpPr>
          <p:cNvPr id="2" name="Title 1"/>
          <p:cNvSpPr>
            <a:spLocks noGrp="1"/>
          </p:cNvSpPr>
          <p:nvPr>
            <p:ph type="title"/>
          </p:nvPr>
        </p:nvSpPr>
        <p:spPr>
          <a:xfrm>
            <a:off x="381000" y="76200"/>
            <a:ext cx="8229600" cy="685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0"/>
          <p:cNvSpPr>
            <a:spLocks noGrp="1"/>
          </p:cNvSpPr>
          <p:nvPr>
            <p:ph type="dt" sz="half" idx="10"/>
          </p:nvPr>
        </p:nvSpPr>
        <p:spPr>
          <a:xfrm>
            <a:off x="6477000" y="76200"/>
            <a:ext cx="2514600" cy="288925"/>
          </a:xfrm>
          <a:prstGeom prst="rect">
            <a:avLst/>
          </a:prstGeom>
        </p:spPr>
        <p:txBody>
          <a:bodyPr/>
          <a:lstStyle>
            <a:lvl1pPr>
              <a:defRPr/>
            </a:lvl1pPr>
          </a:lstStyle>
          <a:p>
            <a:pPr>
              <a:defRPr/>
            </a:pPr>
            <a:endParaRPr lang="en-US"/>
          </a:p>
        </p:txBody>
      </p:sp>
      <p:sp>
        <p:nvSpPr>
          <p:cNvPr id="8" name="Footer Placeholder 27"/>
          <p:cNvSpPr>
            <a:spLocks noGrp="1"/>
          </p:cNvSpPr>
          <p:nvPr>
            <p:ph type="ftr" sz="quarter" idx="11"/>
          </p:nvPr>
        </p:nvSpPr>
        <p:spPr>
          <a:xfrm>
            <a:off x="3124200" y="76200"/>
            <a:ext cx="3352800" cy="288925"/>
          </a:xfrm>
          <a:prstGeom prst="rect">
            <a:avLst/>
          </a:prstGeom>
        </p:spPr>
        <p:txBody>
          <a:bodyPr/>
          <a:lstStyle>
            <a:lvl1pPr>
              <a:defRPr/>
            </a:lvl1pPr>
          </a:lstStyle>
          <a:p>
            <a:pPr>
              <a:defRPr/>
            </a:pPr>
            <a:endParaRPr lang="en-US"/>
          </a:p>
        </p:txBody>
      </p:sp>
      <p:sp>
        <p:nvSpPr>
          <p:cNvPr id="9" name="Slide Number Placeholder 4"/>
          <p:cNvSpPr>
            <a:spLocks noGrp="1"/>
          </p:cNvSpPr>
          <p:nvPr>
            <p:ph type="sldNum" sz="quarter" idx="12"/>
          </p:nvPr>
        </p:nvSpPr>
        <p:spPr/>
        <p:txBody>
          <a:bodyPr/>
          <a:lstStyle>
            <a:lvl1pPr>
              <a:defRPr/>
            </a:lvl1pPr>
          </a:lstStyle>
          <a:p>
            <a:pPr>
              <a:defRPr/>
            </a:pPr>
            <a:fld id="{EEC97519-42BB-419B-8FDB-DE34D1AAB81B}" type="slidenum">
              <a:rPr lang="en-US"/>
              <a:pPr>
                <a:defRPr/>
              </a:pPr>
              <a:t>‹#›</a:t>
            </a:fld>
            <a:endParaRPr lang="en-US"/>
          </a:p>
        </p:txBody>
      </p:sp>
    </p:spTree>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a:xfrm>
            <a:off x="914230" y="6324534"/>
            <a:ext cx="1905000" cy="457398"/>
          </a:xfrm>
          <a:prstGeom prst="rect">
            <a:avLst/>
          </a:prstGeom>
        </p:spPr>
        <p:txBody>
          <a:bodyPr lIns="32004" tIns="16002" rIns="32004" bIns="16002"/>
          <a:lstStyle>
            <a:lvl1pPr>
              <a:defRPr/>
            </a:lvl1pPr>
          </a:lstStyle>
          <a:p>
            <a:endParaRPr lang="en-US"/>
          </a:p>
        </p:txBody>
      </p:sp>
      <p:sp>
        <p:nvSpPr>
          <p:cNvPr id="5" name="Footer Placeholder 4"/>
          <p:cNvSpPr>
            <a:spLocks noGrp="1"/>
          </p:cNvSpPr>
          <p:nvPr>
            <p:ph type="ftr" sz="quarter" idx="11"/>
          </p:nvPr>
        </p:nvSpPr>
        <p:spPr>
          <a:xfrm>
            <a:off x="3352460" y="6324534"/>
            <a:ext cx="2895770" cy="457398"/>
          </a:xfrm>
          <a:prstGeom prst="rect">
            <a:avLst/>
          </a:prstGeom>
        </p:spPr>
        <p:txBody>
          <a:bodyPr lIns="32004" tIns="16002" rIns="32004" bIns="16002"/>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30964EA-E596-44EF-A147-DF8669AFF00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52D7CC1B-8BE7-5042-8C7D-70CD62EE014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EE897FEC-E6A6-1341-9AB1-F92CCC51ACA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sldNum" sz="quarter" idx="10"/>
          </p:nvPr>
        </p:nvSpPr>
        <p:spPr>
          <a:ln/>
        </p:spPr>
        <p:txBody>
          <a:bodyPr/>
          <a:lstStyle>
            <a:lvl1pPr>
              <a:defRPr/>
            </a:lvl1pPr>
          </a:lstStyle>
          <a:p>
            <a:pPr>
              <a:defRPr/>
            </a:pPr>
            <a:fld id="{E43BE375-E741-594D-B9E6-D599F74E98B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sldNum" sz="quarter" idx="10"/>
          </p:nvPr>
        </p:nvSpPr>
        <p:spPr>
          <a:ln/>
        </p:spPr>
        <p:txBody>
          <a:bodyPr/>
          <a:lstStyle>
            <a:lvl1pPr>
              <a:defRPr/>
            </a:lvl1pPr>
          </a:lstStyle>
          <a:p>
            <a:pPr>
              <a:defRPr/>
            </a:pPr>
            <a:fld id="{EA8A8953-D6FC-AB46-BF99-EDA80A0FF2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sldNum" sz="quarter" idx="10"/>
          </p:nvPr>
        </p:nvSpPr>
        <p:spPr>
          <a:ln/>
        </p:spPr>
        <p:txBody>
          <a:bodyPr/>
          <a:lstStyle>
            <a:lvl1pPr>
              <a:defRPr/>
            </a:lvl1pPr>
          </a:lstStyle>
          <a:p>
            <a:pPr>
              <a:defRPr/>
            </a:pPr>
            <a:fld id="{4B02034B-06B4-F944-9F87-A2265431053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CF740097-2C75-694A-9D34-7E908DC07C7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D846EF7C-3534-6F45-9D62-DE6B09392A4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986586FA-7301-0042-8C78-66F967C7156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9" name="Rectangle 3"/>
          <p:cNvSpPr>
            <a:spLocks noGrp="1" noChangeArrowheads="1"/>
          </p:cNvSpPr>
          <p:nvPr>
            <p:ph type="sldNum" sz="quarter" idx="4"/>
          </p:nvPr>
        </p:nvSpPr>
        <p:spPr bwMode="auto">
          <a:xfrm>
            <a:off x="7924800" y="6096000"/>
            <a:ext cx="9906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400">
                <a:latin typeface="+mn-lt"/>
              </a:defRPr>
            </a:lvl1pPr>
          </a:lstStyle>
          <a:p>
            <a:pPr>
              <a:defRPr/>
            </a:pPr>
            <a:fld id="{11D53E94-04B8-994E-A992-9894474029F5}" type="slidenum">
              <a:rPr lang="en-US"/>
              <a:pPr>
                <a:defRPr/>
              </a:pPr>
              <a:t>‹#›</a:t>
            </a:fld>
            <a:endParaRPr lang="en-US"/>
          </a:p>
        </p:txBody>
      </p:sp>
      <p:sp>
        <p:nvSpPr>
          <p:cNvPr id="1027" name="Rectangle 14"/>
          <p:cNvSpPr>
            <a:spLocks noGrp="1" noChangeArrowheads="1"/>
          </p:cNvSpPr>
          <p:nvPr>
            <p:ph type="title"/>
          </p:nvPr>
        </p:nvSpPr>
        <p:spPr bwMode="auto">
          <a:xfrm>
            <a:off x="457200" y="228600"/>
            <a:ext cx="82296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15"/>
          <p:cNvSpPr>
            <a:spLocks noGrp="1" noChangeArrowheads="1"/>
          </p:cNvSpPr>
          <p:nvPr>
            <p:ph type="body" idx="1"/>
          </p:nvPr>
        </p:nvSpPr>
        <p:spPr bwMode="auto">
          <a:xfrm>
            <a:off x="457200" y="1600200"/>
            <a:ext cx="82296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15" name="Rectangle 19"/>
          <p:cNvSpPr>
            <a:spLocks noChangeArrowheads="1"/>
          </p:cNvSpPr>
          <p:nvPr/>
        </p:nvSpPr>
        <p:spPr bwMode="auto">
          <a:xfrm>
            <a:off x="0" y="1295400"/>
            <a:ext cx="9144000" cy="152400"/>
          </a:xfrm>
          <a:prstGeom prst="rect">
            <a:avLst/>
          </a:prstGeom>
          <a:gradFill rotWithShape="0">
            <a:gsLst>
              <a:gs pos="0">
                <a:schemeClr val="bg1"/>
              </a:gs>
              <a:gs pos="50000">
                <a:schemeClr val="accent2">
                  <a:alpha val="50000"/>
                </a:schemeClr>
              </a:gs>
              <a:gs pos="100000">
                <a:schemeClr val="bg1"/>
              </a:gs>
            </a:gsLst>
            <a:lin ang="0" scaled="1"/>
          </a:gradFill>
          <a:ln w="9525">
            <a:noFill/>
            <a:miter lim="800000"/>
            <a:headEnd/>
            <a:tailEnd/>
          </a:ln>
          <a:effectLst/>
        </p:spPr>
        <p:txBody>
          <a:bodyPr wrap="none" anchor="ctr">
            <a:prstTxWarp prst="textNoShape">
              <a:avLst/>
            </a:prstTxWarp>
          </a:bodyPr>
          <a:lstStyle/>
          <a:p>
            <a:pPr>
              <a:defRPr/>
            </a:pPr>
            <a:endParaRPr lang="en-US">
              <a:latin typeface="Times" pitchFamily="-110" charset="0"/>
            </a:endParaRPr>
          </a:p>
        </p:txBody>
      </p:sp>
      <p:sp>
        <p:nvSpPr>
          <p:cNvPr id="55317" name="Text Box 21"/>
          <p:cNvSpPr txBox="1">
            <a:spLocks noChangeArrowheads="1"/>
          </p:cNvSpPr>
          <p:nvPr userDrawn="1"/>
        </p:nvSpPr>
        <p:spPr bwMode="auto">
          <a:xfrm>
            <a:off x="1889125" y="5908675"/>
            <a:ext cx="184150" cy="457200"/>
          </a:xfrm>
          <a:prstGeom prst="rect">
            <a:avLst/>
          </a:prstGeom>
          <a:noFill/>
          <a:ln w="9525">
            <a:noFill/>
            <a:miter lim="800000"/>
            <a:headEnd/>
            <a:tailEnd/>
          </a:ln>
          <a:effectLst/>
        </p:spPr>
        <p:txBody>
          <a:bodyPr wrap="none">
            <a:prstTxWarp prst="textNoShape">
              <a:avLst/>
            </a:prstTxWarp>
            <a:spAutoFit/>
          </a:bodyPr>
          <a:lstStyle/>
          <a:p>
            <a:pPr>
              <a:defRPr/>
            </a:pPr>
            <a:endParaRPr lang="en-US">
              <a:latin typeface="Arial" pitchFamily="-110" charset="0"/>
            </a:endParaRPr>
          </a:p>
        </p:txBody>
      </p:sp>
      <p:sp>
        <p:nvSpPr>
          <p:cNvPr id="55318" name="Text Box 22"/>
          <p:cNvSpPr txBox="1">
            <a:spLocks noChangeArrowheads="1"/>
          </p:cNvSpPr>
          <p:nvPr userDrawn="1"/>
        </p:nvSpPr>
        <p:spPr bwMode="auto">
          <a:xfrm>
            <a:off x="1889125" y="5754688"/>
            <a:ext cx="184150" cy="457200"/>
          </a:xfrm>
          <a:prstGeom prst="rect">
            <a:avLst/>
          </a:prstGeom>
          <a:noFill/>
          <a:ln w="9525">
            <a:noFill/>
            <a:miter lim="800000"/>
            <a:headEnd/>
            <a:tailEnd/>
          </a:ln>
          <a:effectLst/>
        </p:spPr>
        <p:txBody>
          <a:bodyPr wrap="none">
            <a:prstTxWarp prst="textNoShape">
              <a:avLst/>
            </a:prstTxWarp>
            <a:spAutoFit/>
          </a:bodyPr>
          <a:lstStyle/>
          <a:p>
            <a:pPr>
              <a:defRPr/>
            </a:pPr>
            <a:endParaRPr lang="en-US">
              <a:latin typeface="Arial" pitchFamily="-110" charset="0"/>
            </a:endParaRPr>
          </a:p>
        </p:txBody>
      </p:sp>
    </p:spTree>
  </p:cSld>
  <p:clrMap bg1="lt1" tx1="dk1" bg2="lt2" tx2="dk2" accent1="accent1" accent2="accent2" accent3="accent3" accent4="accent4" accent5="accent5" accent6="accent6" hlink="hlink" folHlink="folHlink"/>
  <p:sldLayoutIdLst>
    <p:sldLayoutId id="2147483816"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7" r:id="rId13"/>
    <p:sldLayoutId id="2147483818" r:id="rId14"/>
  </p:sldLayoutIdLst>
  <p:timing>
    <p:tnLst>
      <p:par>
        <p:cTn id="1" dur="indefinite" restart="never" nodeType="tmRoot"/>
      </p:par>
    </p:tnLst>
  </p:timing>
  <p:hf hdr="0" ftr="0" dt="0"/>
  <p:txStyles>
    <p:titleStyle>
      <a:lvl1pPr algn="l" rtl="0" eaLnBrk="0" fontAlgn="base" hangingPunct="0">
        <a:spcBef>
          <a:spcPct val="0"/>
        </a:spcBef>
        <a:spcAft>
          <a:spcPct val="0"/>
        </a:spcAft>
        <a:defRPr sz="3200" b="1">
          <a:solidFill>
            <a:schemeClr val="tx2"/>
          </a:solidFill>
          <a:latin typeface="+mj-lt"/>
          <a:ea typeface="ＭＳ Ｐゴシック" pitchFamily="-110" charset="-128"/>
          <a:cs typeface="ＭＳ Ｐゴシック" pitchFamily="-110" charset="-128"/>
        </a:defRPr>
      </a:lvl1pPr>
      <a:lvl2pPr algn="l" rtl="0" eaLnBrk="0" fontAlgn="base" hangingPunct="0">
        <a:spcBef>
          <a:spcPct val="0"/>
        </a:spcBef>
        <a:spcAft>
          <a:spcPct val="0"/>
        </a:spcAft>
        <a:defRPr sz="3200" b="1">
          <a:solidFill>
            <a:schemeClr val="tx2"/>
          </a:solidFill>
          <a:latin typeface="Arial" pitchFamily="-110" charset="0"/>
          <a:ea typeface="ＭＳ Ｐゴシック" pitchFamily="-110" charset="-128"/>
          <a:cs typeface="ＭＳ Ｐゴシック" pitchFamily="-110" charset="-128"/>
        </a:defRPr>
      </a:lvl2pPr>
      <a:lvl3pPr algn="l" rtl="0" eaLnBrk="0" fontAlgn="base" hangingPunct="0">
        <a:spcBef>
          <a:spcPct val="0"/>
        </a:spcBef>
        <a:spcAft>
          <a:spcPct val="0"/>
        </a:spcAft>
        <a:defRPr sz="3200" b="1">
          <a:solidFill>
            <a:schemeClr val="tx2"/>
          </a:solidFill>
          <a:latin typeface="Arial" pitchFamily="-110" charset="0"/>
          <a:ea typeface="ＭＳ Ｐゴシック" pitchFamily="-110" charset="-128"/>
          <a:cs typeface="ＭＳ Ｐゴシック" pitchFamily="-110" charset="-128"/>
        </a:defRPr>
      </a:lvl3pPr>
      <a:lvl4pPr algn="l" rtl="0" eaLnBrk="0" fontAlgn="base" hangingPunct="0">
        <a:spcBef>
          <a:spcPct val="0"/>
        </a:spcBef>
        <a:spcAft>
          <a:spcPct val="0"/>
        </a:spcAft>
        <a:defRPr sz="3200" b="1">
          <a:solidFill>
            <a:schemeClr val="tx2"/>
          </a:solidFill>
          <a:latin typeface="Arial" pitchFamily="-110" charset="0"/>
          <a:ea typeface="ＭＳ Ｐゴシック" pitchFamily="-110" charset="-128"/>
          <a:cs typeface="ＭＳ Ｐゴシック" pitchFamily="-110" charset="-128"/>
        </a:defRPr>
      </a:lvl4pPr>
      <a:lvl5pPr algn="l" rtl="0" eaLnBrk="0" fontAlgn="base" hangingPunct="0">
        <a:spcBef>
          <a:spcPct val="0"/>
        </a:spcBef>
        <a:spcAft>
          <a:spcPct val="0"/>
        </a:spcAft>
        <a:defRPr sz="3200" b="1">
          <a:solidFill>
            <a:schemeClr val="tx2"/>
          </a:solidFill>
          <a:latin typeface="Arial" pitchFamily="-110" charset="0"/>
          <a:ea typeface="ＭＳ Ｐゴシック" pitchFamily="-110" charset="-128"/>
          <a:cs typeface="ＭＳ Ｐゴシック" pitchFamily="-110" charset="-128"/>
        </a:defRPr>
      </a:lvl5pPr>
      <a:lvl6pPr marL="457200" algn="l" rtl="0" fontAlgn="base">
        <a:spcBef>
          <a:spcPct val="0"/>
        </a:spcBef>
        <a:spcAft>
          <a:spcPct val="0"/>
        </a:spcAft>
        <a:defRPr sz="3200" b="1">
          <a:solidFill>
            <a:schemeClr val="tx2"/>
          </a:solidFill>
          <a:latin typeface="Arial" pitchFamily="-110" charset="0"/>
        </a:defRPr>
      </a:lvl6pPr>
      <a:lvl7pPr marL="914400" algn="l" rtl="0" fontAlgn="base">
        <a:spcBef>
          <a:spcPct val="0"/>
        </a:spcBef>
        <a:spcAft>
          <a:spcPct val="0"/>
        </a:spcAft>
        <a:defRPr sz="3200" b="1">
          <a:solidFill>
            <a:schemeClr val="tx2"/>
          </a:solidFill>
          <a:latin typeface="Arial" pitchFamily="-110" charset="0"/>
        </a:defRPr>
      </a:lvl7pPr>
      <a:lvl8pPr marL="1371600" algn="l" rtl="0" fontAlgn="base">
        <a:spcBef>
          <a:spcPct val="0"/>
        </a:spcBef>
        <a:spcAft>
          <a:spcPct val="0"/>
        </a:spcAft>
        <a:defRPr sz="3200" b="1">
          <a:solidFill>
            <a:schemeClr val="tx2"/>
          </a:solidFill>
          <a:latin typeface="Arial" pitchFamily="-110" charset="0"/>
        </a:defRPr>
      </a:lvl8pPr>
      <a:lvl9pPr marL="1828800" algn="l" rtl="0" fontAlgn="base">
        <a:spcBef>
          <a:spcPct val="0"/>
        </a:spcBef>
        <a:spcAft>
          <a:spcPct val="0"/>
        </a:spcAft>
        <a:defRPr sz="3200" b="1">
          <a:solidFill>
            <a:schemeClr val="tx2"/>
          </a:solidFill>
          <a:latin typeface="Arial" pitchFamily="-110" charset="0"/>
        </a:defRPr>
      </a:lvl9pPr>
    </p:titleStyle>
    <p:bodyStyle>
      <a:lvl1pPr marL="342900" indent="-342900" algn="l" rtl="0" eaLnBrk="0" fontAlgn="base" hangingPunct="0">
        <a:spcBef>
          <a:spcPct val="20000"/>
        </a:spcBef>
        <a:spcAft>
          <a:spcPct val="0"/>
        </a:spcAft>
        <a:buClr>
          <a:schemeClr val="folHlink"/>
        </a:buClr>
        <a:buSzPct val="75000"/>
        <a:buFont typeface="Wingdings" pitchFamily="-106" charset="2"/>
        <a:buChar char="n"/>
        <a:defRPr sz="28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pitchFamily="-106" charset="2"/>
        <a:buChar char="n"/>
        <a:defRPr sz="24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70000"/>
        <a:buFont typeface="Wingdings" pitchFamily="-106" charset="2"/>
        <a:buChar char="n"/>
        <a:defRPr>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lr>
          <a:schemeClr val="accent1"/>
        </a:buClr>
        <a:buSzPct val="65000"/>
        <a:buFont typeface="Wingdings" pitchFamily="-106" charset="2"/>
        <a:buChar char="n"/>
        <a:defRPr>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60000"/>
        <a:buFont typeface="Wingdings" pitchFamily="-106" charset="2"/>
        <a:buChar char="n"/>
        <a:defRPr>
          <a:solidFill>
            <a:schemeClr val="tx1"/>
          </a:solidFill>
          <a:latin typeface="+mn-lt"/>
          <a:ea typeface="ＭＳ Ｐゴシック" pitchFamily="-110" charset="-128"/>
        </a:defRPr>
      </a:lvl5pPr>
      <a:lvl6pPr marL="2514600" indent="-228600" algn="l" rtl="0" fontAlgn="base">
        <a:spcBef>
          <a:spcPct val="20000"/>
        </a:spcBef>
        <a:spcAft>
          <a:spcPct val="0"/>
        </a:spcAft>
        <a:buClr>
          <a:schemeClr val="tx2"/>
        </a:buClr>
        <a:buSzPct val="60000"/>
        <a:buFont typeface="Wingdings" pitchFamily="-110" charset="2"/>
        <a:buChar char="n"/>
        <a:defRPr>
          <a:solidFill>
            <a:schemeClr val="tx1"/>
          </a:solidFill>
          <a:latin typeface="+mn-lt"/>
          <a:ea typeface="ＭＳ Ｐゴシック" pitchFamily="-110" charset="-128"/>
        </a:defRPr>
      </a:lvl6pPr>
      <a:lvl7pPr marL="2971800" indent="-228600" algn="l" rtl="0" fontAlgn="base">
        <a:spcBef>
          <a:spcPct val="20000"/>
        </a:spcBef>
        <a:spcAft>
          <a:spcPct val="0"/>
        </a:spcAft>
        <a:buClr>
          <a:schemeClr val="tx2"/>
        </a:buClr>
        <a:buSzPct val="60000"/>
        <a:buFont typeface="Wingdings" pitchFamily="-110" charset="2"/>
        <a:buChar char="n"/>
        <a:defRPr>
          <a:solidFill>
            <a:schemeClr val="tx1"/>
          </a:solidFill>
          <a:latin typeface="+mn-lt"/>
          <a:ea typeface="ＭＳ Ｐゴシック" pitchFamily="-110" charset="-128"/>
        </a:defRPr>
      </a:lvl7pPr>
      <a:lvl8pPr marL="3429000" indent="-228600" algn="l" rtl="0" fontAlgn="base">
        <a:spcBef>
          <a:spcPct val="20000"/>
        </a:spcBef>
        <a:spcAft>
          <a:spcPct val="0"/>
        </a:spcAft>
        <a:buClr>
          <a:schemeClr val="tx2"/>
        </a:buClr>
        <a:buSzPct val="60000"/>
        <a:buFont typeface="Wingdings" pitchFamily="-110" charset="2"/>
        <a:buChar char="n"/>
        <a:defRPr>
          <a:solidFill>
            <a:schemeClr val="tx1"/>
          </a:solidFill>
          <a:latin typeface="+mn-lt"/>
          <a:ea typeface="ＭＳ Ｐゴシック" pitchFamily="-110" charset="-128"/>
        </a:defRPr>
      </a:lvl8pPr>
      <a:lvl9pPr marL="3886200" indent="-228600" algn="l" rtl="0" fontAlgn="base">
        <a:spcBef>
          <a:spcPct val="20000"/>
        </a:spcBef>
        <a:spcAft>
          <a:spcPct val="0"/>
        </a:spcAft>
        <a:buClr>
          <a:schemeClr val="tx2"/>
        </a:buClr>
        <a:buSzPct val="60000"/>
        <a:buFont typeface="Wingdings" pitchFamily="-110" charset="2"/>
        <a:buChar char="n"/>
        <a:defRPr>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4.jpeg"/><Relationship Id="rId4" Type="http://schemas.openxmlformats.org/officeDocument/2006/relationships/image" Target="../media/image29.jpeg"/><Relationship Id="rId9" Type="http://schemas.openxmlformats.org/officeDocument/2006/relationships/hyperlink" Target="http://www.ee2.caltech.edu/people/faculty/tai-yc.html"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www.ee2.caltech.edu/people/faculty/yang-c.html" TargetMode="External"/><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gif"/><Relationship Id="rId4" Type="http://schemas.openxmlformats.org/officeDocument/2006/relationships/image" Target="../media/image36.jpeg"/><Relationship Id="rId9" Type="http://schemas.openxmlformats.org/officeDocument/2006/relationships/image" Target="../media/image4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ee2.caltech.edu/people/faculty/bruck.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ee2.caltech.edu/people/faculty/perona.html" TargetMode="External"/><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oleObject" Target="../embeddings/oleObject8.bin"/><Relationship Id="rId18" Type="http://schemas.openxmlformats.org/officeDocument/2006/relationships/image" Target="../media/image68.png"/><Relationship Id="rId26" Type="http://schemas.openxmlformats.org/officeDocument/2006/relationships/image" Target="../media/image70.png"/><Relationship Id="rId3" Type="http://schemas.openxmlformats.org/officeDocument/2006/relationships/image" Target="../media/image58.png"/><Relationship Id="rId21" Type="http://schemas.openxmlformats.org/officeDocument/2006/relationships/oleObject" Target="../embeddings/oleObject9.bin"/><Relationship Id="rId34" Type="http://schemas.openxmlformats.org/officeDocument/2006/relationships/image" Target="../media/image77.png"/><Relationship Id="rId7" Type="http://schemas.openxmlformats.org/officeDocument/2006/relationships/oleObject" Target="../embeddings/oleObject6.bin"/><Relationship Id="rId12" Type="http://schemas.openxmlformats.org/officeDocument/2006/relationships/oleObject" Target="../embeddings/oleObject7.bin"/><Relationship Id="rId17" Type="http://schemas.openxmlformats.org/officeDocument/2006/relationships/image" Target="../media/image67.png"/><Relationship Id="rId25" Type="http://schemas.openxmlformats.org/officeDocument/2006/relationships/oleObject" Target="../embeddings/oleObject13.bin"/><Relationship Id="rId33" Type="http://schemas.openxmlformats.org/officeDocument/2006/relationships/oleObject" Target="../embeddings/oleObject14.bin"/><Relationship Id="rId2" Type="http://schemas.openxmlformats.org/officeDocument/2006/relationships/slideLayout" Target="../slideLayouts/slideLayout14.xml"/><Relationship Id="rId16" Type="http://schemas.openxmlformats.org/officeDocument/2006/relationships/image" Target="../media/image66.png"/><Relationship Id="rId20" Type="http://schemas.openxmlformats.org/officeDocument/2006/relationships/image" Target="../media/image69.png"/><Relationship Id="rId29" Type="http://schemas.openxmlformats.org/officeDocument/2006/relationships/image" Target="../media/image73.png"/><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63.png"/><Relationship Id="rId24" Type="http://schemas.openxmlformats.org/officeDocument/2006/relationships/oleObject" Target="../embeddings/oleObject12.bin"/><Relationship Id="rId32" Type="http://schemas.openxmlformats.org/officeDocument/2006/relationships/image" Target="../media/image76.png"/><Relationship Id="rId37" Type="http://schemas.openxmlformats.org/officeDocument/2006/relationships/image" Target="../media/image79.jpeg"/><Relationship Id="rId5" Type="http://schemas.openxmlformats.org/officeDocument/2006/relationships/oleObject" Target="../embeddings/oleObject4.bin"/><Relationship Id="rId15" Type="http://schemas.openxmlformats.org/officeDocument/2006/relationships/image" Target="../media/image65.jpeg"/><Relationship Id="rId23" Type="http://schemas.openxmlformats.org/officeDocument/2006/relationships/oleObject" Target="../embeddings/oleObject11.bin"/><Relationship Id="rId28" Type="http://schemas.openxmlformats.org/officeDocument/2006/relationships/image" Target="../media/image72.png"/><Relationship Id="rId36" Type="http://schemas.openxmlformats.org/officeDocument/2006/relationships/hyperlink" Target="http://www.ee2.caltech.edu/people/faculty/low-s.html" TargetMode="External"/><Relationship Id="rId10" Type="http://schemas.openxmlformats.org/officeDocument/2006/relationships/image" Target="../media/image62.jpeg"/><Relationship Id="rId19" Type="http://schemas.openxmlformats.org/officeDocument/2006/relationships/oleObject" Target="../embeddings/Microsoft_Office_Excel_97-2003_Worksheet1.xls"/><Relationship Id="rId31" Type="http://schemas.openxmlformats.org/officeDocument/2006/relationships/image" Target="../media/image75.png"/><Relationship Id="rId4" Type="http://schemas.openxmlformats.org/officeDocument/2006/relationships/image" Target="../media/image59.png"/><Relationship Id="rId9" Type="http://schemas.openxmlformats.org/officeDocument/2006/relationships/image" Target="../media/image61.png"/><Relationship Id="rId14" Type="http://schemas.openxmlformats.org/officeDocument/2006/relationships/image" Target="../media/image64.png"/><Relationship Id="rId22" Type="http://schemas.openxmlformats.org/officeDocument/2006/relationships/oleObject" Target="../embeddings/oleObject10.bin"/><Relationship Id="rId27" Type="http://schemas.openxmlformats.org/officeDocument/2006/relationships/image" Target="../media/image71.png"/><Relationship Id="rId30" Type="http://schemas.openxmlformats.org/officeDocument/2006/relationships/image" Target="../media/image74.png"/><Relationship Id="rId35"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Office_PowerPoint_2007_Presentation1.pptx"/><Relationship Id="rId2" Type="http://schemas.openxmlformats.org/officeDocument/2006/relationships/slideLayout" Target="../slideLayouts/slideLayout14.xml"/><Relationship Id="rId1" Type="http://schemas.openxmlformats.org/officeDocument/2006/relationships/vmlDrawing" Target="../drawings/vmlDrawing3.vml"/><Relationship Id="rId5" Type="http://schemas.openxmlformats.org/officeDocument/2006/relationships/image" Target="../media/image81.jpeg"/><Relationship Id="rId4" Type="http://schemas.openxmlformats.org/officeDocument/2006/relationships/hyperlink" Target="http://www.ee2.caltech.edu/people/faculty/vaidyanathan.html" TargetMode="Externa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notesSlide" Target="../notesSlides/notesSlide6.xml"/><Relationship Id="rId7"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16.bin"/><Relationship Id="rId11" Type="http://schemas.openxmlformats.org/officeDocument/2006/relationships/image" Target="../media/image88.jpeg"/><Relationship Id="rId5" Type="http://schemas.openxmlformats.org/officeDocument/2006/relationships/oleObject" Target="../embeddings/oleObject15.bin"/><Relationship Id="rId10" Type="http://schemas.openxmlformats.org/officeDocument/2006/relationships/hyperlink" Target="http://www.ee2.caltech.edu/people/faculty/ho-t.html" TargetMode="External"/><Relationship Id="rId4" Type="http://schemas.openxmlformats.org/officeDocument/2006/relationships/image" Target="../media/image86.jpeg"/><Relationship Id="rId9" Type="http://schemas.openxmlformats.org/officeDocument/2006/relationships/image" Target="../media/image87.emf"/></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Office_PowerPoint_2007_Presentation2.pptx"/><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90.jpeg"/><Relationship Id="rId4" Type="http://schemas.openxmlformats.org/officeDocument/2006/relationships/hyperlink" Target="http://www.ee2.caltech.edu/people/faculty/effros.htm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jpeg"/><Relationship Id="rId7" Type="http://schemas.openxmlformats.org/officeDocument/2006/relationships/hyperlink" Target="http://www.ee2.caltech.edu/people/faculty/hajimiri.html"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jpeg"/><Relationship Id="rId7" Type="http://schemas.openxmlformats.org/officeDocument/2006/relationships/hyperlink" Target="http://www.ee2.caltech.edu/people/faculty/emami.html" TargetMode="Externa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openxmlformats.org/officeDocument/2006/relationships/hyperlink" Target="http://www.ee2.caltech.edu/people/faculty/yariv.html" TargetMode="External"/><Relationship Id="rId3" Type="http://schemas.openxmlformats.org/officeDocument/2006/relationships/image" Target="../media/image16.emf"/><Relationship Id="rId7" Type="http://schemas.openxmlformats.org/officeDocument/2006/relationships/image" Target="../media/image17.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13.xml"/><Relationship Id="rId6" Type="http://schemas.openxmlformats.org/officeDocument/2006/relationships/image" Target="../media/image23.png"/><Relationship Id="rId11" Type="http://schemas.openxmlformats.org/officeDocument/2006/relationships/image" Target="../media/image27.jpeg"/><Relationship Id="rId5" Type="http://schemas.openxmlformats.org/officeDocument/2006/relationships/image" Target="../media/image22.png"/><Relationship Id="rId10" Type="http://schemas.openxmlformats.org/officeDocument/2006/relationships/hyperlink" Target="http://www.ee2.caltech.edu/people/faculty/scherer.html" TargetMode="External"/><Relationship Id="rId4" Type="http://schemas.openxmlformats.org/officeDocument/2006/relationships/image" Target="../media/image21.png"/><Relationship Id="rId9"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8"/>
          <p:cNvSpPr>
            <a:spLocks noGrp="1" noChangeArrowheads="1"/>
          </p:cNvSpPr>
          <p:nvPr>
            <p:ph type="sldNum" sz="quarter" idx="12"/>
          </p:nvPr>
        </p:nvSpPr>
        <p:spPr>
          <a:noFill/>
        </p:spPr>
        <p:txBody>
          <a:bodyPr/>
          <a:lstStyle/>
          <a:p>
            <a:fld id="{789DC82F-3103-C643-97E6-40E67230E01C}" type="slidenum">
              <a:rPr lang="en-US">
                <a:latin typeface="Arial Black" pitchFamily="-106" charset="0"/>
              </a:rPr>
              <a:pPr/>
              <a:t>1</a:t>
            </a:fld>
            <a:endParaRPr lang="en-US">
              <a:latin typeface="Arial Black" pitchFamily="-106" charset="0"/>
            </a:endParaRPr>
          </a:p>
        </p:txBody>
      </p:sp>
      <p:sp>
        <p:nvSpPr>
          <p:cNvPr id="15363" name="Rectangle 2"/>
          <p:cNvSpPr>
            <a:spLocks noGrp="1" noChangeArrowheads="1"/>
          </p:cNvSpPr>
          <p:nvPr>
            <p:ph type="ctrTitle"/>
          </p:nvPr>
        </p:nvSpPr>
        <p:spPr/>
        <p:txBody>
          <a:bodyPr/>
          <a:lstStyle/>
          <a:p>
            <a:pPr eaLnBrk="1" hangingPunct="1"/>
            <a:r>
              <a:rPr lang="en-US" dirty="0" smtClean="0">
                <a:ea typeface="ＭＳ Ｐゴシック" pitchFamily="-106" charset="-128"/>
                <a:cs typeface="ＭＳ Ｐゴシック" pitchFamily="-106" charset="-128"/>
              </a:rPr>
              <a:t>Progress in Devices and Information Theory (What’s going on in EE)</a:t>
            </a:r>
            <a:endParaRPr lang="en-US" dirty="0" smtClean="0">
              <a:ea typeface="ＭＳ Ｐゴシック" pitchFamily="-106" charset="-128"/>
              <a:cs typeface="ＭＳ Ｐゴシック" pitchFamily="-106" charset="-128"/>
            </a:endParaRPr>
          </a:p>
        </p:txBody>
      </p:sp>
      <p:sp>
        <p:nvSpPr>
          <p:cNvPr id="15364" name="Rectangle 3"/>
          <p:cNvSpPr>
            <a:spLocks noGrp="1" noChangeArrowheads="1"/>
          </p:cNvSpPr>
          <p:nvPr>
            <p:ph type="subTitle" idx="1"/>
          </p:nvPr>
        </p:nvSpPr>
        <p:spPr/>
        <p:txBody>
          <a:bodyPr/>
          <a:lstStyle/>
          <a:p>
            <a:pPr eaLnBrk="1" hangingPunct="1">
              <a:buFont typeface="Wingdings" pitchFamily="-106" charset="2"/>
              <a:buNone/>
            </a:pPr>
            <a:r>
              <a:rPr lang="en-US" dirty="0" err="1" smtClean="0">
                <a:ea typeface="ＭＳ Ｐゴシック" pitchFamily="-106" charset="-128"/>
                <a:cs typeface="ＭＳ Ｐゴシック" pitchFamily="-106" charset="-128"/>
              </a:rPr>
              <a:t>Babak</a:t>
            </a:r>
            <a:r>
              <a:rPr lang="en-US" dirty="0" smtClean="0">
                <a:ea typeface="ＭＳ Ｐゴシック" pitchFamily="-106" charset="-128"/>
                <a:cs typeface="ＭＳ Ｐゴシック" pitchFamily="-106" charset="-128"/>
              </a:rPr>
              <a:t> </a:t>
            </a:r>
            <a:r>
              <a:rPr lang="en-US" dirty="0" err="1" smtClean="0">
                <a:ea typeface="ＭＳ Ｐゴシック" pitchFamily="-106" charset="-128"/>
                <a:cs typeface="ＭＳ Ｐゴシック" pitchFamily="-106" charset="-128"/>
              </a:rPr>
              <a:t>Hassibi</a:t>
            </a:r>
            <a:endParaRPr lang="en-US" dirty="0" smtClean="0">
              <a:ea typeface="ＭＳ Ｐゴシック" pitchFamily="-106" charset="-128"/>
              <a:cs typeface="ＭＳ Ｐゴシック" pitchFamily="-106" charset="-128"/>
            </a:endParaRPr>
          </a:p>
          <a:p>
            <a:pPr eaLnBrk="1" hangingPunct="1">
              <a:buFont typeface="Wingdings" pitchFamily="-106" charset="2"/>
              <a:buNone/>
            </a:pPr>
            <a:r>
              <a:rPr lang="en-US" dirty="0" smtClean="0">
                <a:ea typeface="ＭＳ Ｐゴシック" pitchFamily="-106" charset="-128"/>
                <a:cs typeface="ＭＳ Ｐゴシック" pitchFamily="-106" charset="-128"/>
              </a:rPr>
              <a:t>California </a:t>
            </a:r>
            <a:r>
              <a:rPr lang="en-US" dirty="0">
                <a:ea typeface="ＭＳ Ｐゴシック" pitchFamily="-106" charset="-128"/>
                <a:cs typeface="ＭＳ Ｐゴシック" pitchFamily="-106" charset="-128"/>
              </a:rPr>
              <a:t>Institute of Technology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a:xfrm>
            <a:off x="228600" y="171450"/>
            <a:ext cx="8686800" cy="666750"/>
          </a:xfrm>
          <a:solidFill>
            <a:srgbClr val="FFFF99"/>
          </a:solidFill>
        </p:spPr>
        <p:txBody>
          <a:bodyPr>
            <a:noAutofit/>
          </a:bodyPr>
          <a:lstStyle/>
          <a:p>
            <a:pPr eaLnBrk="1" hangingPunct="1"/>
            <a:r>
              <a:rPr lang="en-US" sz="2000" b="1" i="1" dirty="0" smtClean="0"/>
              <a:t>Micro implants for Retinal, Cortical and Spinal Applications</a:t>
            </a:r>
            <a:br>
              <a:rPr lang="en-US" sz="2000" b="1" i="1" dirty="0" smtClean="0"/>
            </a:br>
            <a:r>
              <a:rPr lang="en-US" sz="1800" b="1" i="1" dirty="0" smtClean="0"/>
              <a:t>YC Tai, Prof. of EE, Caltech</a:t>
            </a:r>
          </a:p>
        </p:txBody>
      </p:sp>
      <p:pic>
        <p:nvPicPr>
          <p:cNvPr id="15372" name="Picture 10" descr="All intraocular pig 5"/>
          <p:cNvPicPr>
            <a:picLocks noChangeAspect="1" noChangeArrowheads="1"/>
          </p:cNvPicPr>
          <p:nvPr/>
        </p:nvPicPr>
        <p:blipFill>
          <a:blip r:embed="rId3" cstate="print"/>
          <a:srcRect/>
          <a:stretch>
            <a:fillRect/>
          </a:stretch>
        </p:blipFill>
        <p:spPr bwMode="auto">
          <a:xfrm>
            <a:off x="304800" y="3429000"/>
            <a:ext cx="2590800" cy="1999916"/>
          </a:xfrm>
          <a:prstGeom prst="rect">
            <a:avLst/>
          </a:prstGeom>
          <a:noFill/>
          <a:ln w="9525">
            <a:noFill/>
            <a:miter lim="800000"/>
            <a:headEnd/>
            <a:tailEnd/>
          </a:ln>
        </p:spPr>
      </p:pic>
      <p:pic>
        <p:nvPicPr>
          <p:cNvPr id="15373" name="Picture 21" descr="DSCN0163"/>
          <p:cNvPicPr>
            <a:picLocks noChangeAspect="1" noChangeArrowheads="1"/>
          </p:cNvPicPr>
          <p:nvPr/>
        </p:nvPicPr>
        <p:blipFill>
          <a:blip r:embed="rId4" cstate="print"/>
          <a:srcRect/>
          <a:stretch>
            <a:fillRect/>
          </a:stretch>
        </p:blipFill>
        <p:spPr bwMode="auto">
          <a:xfrm>
            <a:off x="2971800" y="3429000"/>
            <a:ext cx="2667000" cy="2000250"/>
          </a:xfrm>
          <a:prstGeom prst="rect">
            <a:avLst/>
          </a:prstGeom>
          <a:noFill/>
          <a:ln w="9525">
            <a:noFill/>
            <a:miter lim="800000"/>
            <a:headEnd/>
            <a:tailEnd/>
          </a:ln>
        </p:spPr>
      </p:pic>
      <p:sp>
        <p:nvSpPr>
          <p:cNvPr id="15374" name="Text Box 24"/>
          <p:cNvSpPr txBox="1">
            <a:spLocks noChangeArrowheads="1"/>
          </p:cNvSpPr>
          <p:nvPr/>
        </p:nvSpPr>
        <p:spPr bwMode="auto">
          <a:xfrm>
            <a:off x="426718" y="5562600"/>
            <a:ext cx="2209800" cy="707886"/>
          </a:xfrm>
          <a:prstGeom prst="rect">
            <a:avLst/>
          </a:prstGeom>
          <a:noFill/>
          <a:ln w="9525">
            <a:noFill/>
            <a:miter lim="800000"/>
            <a:headEnd/>
            <a:tailEnd/>
          </a:ln>
        </p:spPr>
        <p:txBody>
          <a:bodyPr>
            <a:spAutoFit/>
          </a:bodyPr>
          <a:lstStyle/>
          <a:p>
            <a:pPr algn="ctr">
              <a:spcBef>
                <a:spcPct val="50000"/>
              </a:spcBef>
            </a:pPr>
            <a:r>
              <a:rPr lang="en-US" sz="2000" b="1" dirty="0"/>
              <a:t>Retinal implant in pig’s eye</a:t>
            </a:r>
          </a:p>
        </p:txBody>
      </p:sp>
      <p:sp>
        <p:nvSpPr>
          <p:cNvPr id="15375" name="Text Box 25"/>
          <p:cNvSpPr txBox="1">
            <a:spLocks noChangeArrowheads="1"/>
          </p:cNvSpPr>
          <p:nvPr/>
        </p:nvSpPr>
        <p:spPr bwMode="auto">
          <a:xfrm>
            <a:off x="3048000" y="5562600"/>
            <a:ext cx="2362200" cy="707886"/>
          </a:xfrm>
          <a:prstGeom prst="rect">
            <a:avLst/>
          </a:prstGeom>
          <a:noFill/>
          <a:ln w="9525">
            <a:noFill/>
            <a:miter lim="800000"/>
            <a:headEnd/>
            <a:tailEnd/>
          </a:ln>
        </p:spPr>
        <p:txBody>
          <a:bodyPr wrap="square">
            <a:spAutoFit/>
          </a:bodyPr>
          <a:lstStyle/>
          <a:p>
            <a:pPr algn="ctr">
              <a:spcBef>
                <a:spcPct val="50000"/>
              </a:spcBef>
            </a:pPr>
            <a:r>
              <a:rPr lang="en-US" sz="2000" b="1" dirty="0"/>
              <a:t>Cortical implant in monkey brain</a:t>
            </a:r>
          </a:p>
        </p:txBody>
      </p:sp>
      <p:pic>
        <p:nvPicPr>
          <p:cNvPr id="15364" name="Picture 5"/>
          <p:cNvPicPr>
            <a:picLocks noChangeArrowheads="1"/>
          </p:cNvPicPr>
          <p:nvPr/>
        </p:nvPicPr>
        <p:blipFill>
          <a:blip r:embed="rId5" cstate="print"/>
          <a:srcRect/>
          <a:stretch>
            <a:fillRect/>
          </a:stretch>
        </p:blipFill>
        <p:spPr bwMode="auto">
          <a:xfrm>
            <a:off x="307975" y="1368980"/>
            <a:ext cx="2006600" cy="1676400"/>
          </a:xfrm>
          <a:prstGeom prst="rect">
            <a:avLst/>
          </a:prstGeom>
          <a:noFill/>
          <a:ln w="9525">
            <a:noFill/>
            <a:miter lim="800000"/>
            <a:headEnd/>
            <a:tailEnd/>
          </a:ln>
        </p:spPr>
      </p:pic>
      <p:pic>
        <p:nvPicPr>
          <p:cNvPr id="15365" name="Picture 12" descr="DSCN0743"/>
          <p:cNvPicPr>
            <a:picLocks noChangeAspect="1" noChangeArrowheads="1"/>
          </p:cNvPicPr>
          <p:nvPr/>
        </p:nvPicPr>
        <p:blipFill>
          <a:blip r:embed="rId6" cstate="print"/>
          <a:srcRect/>
          <a:stretch>
            <a:fillRect/>
          </a:stretch>
        </p:blipFill>
        <p:spPr bwMode="auto">
          <a:xfrm>
            <a:off x="2971800" y="1368980"/>
            <a:ext cx="2209800" cy="1676400"/>
          </a:xfrm>
          <a:prstGeom prst="rect">
            <a:avLst/>
          </a:prstGeom>
          <a:noFill/>
          <a:ln w="9525">
            <a:noFill/>
            <a:miter lim="800000"/>
            <a:headEnd/>
            <a:tailEnd/>
          </a:ln>
        </p:spPr>
      </p:pic>
      <p:sp>
        <p:nvSpPr>
          <p:cNvPr id="15366" name="AutoShape 22"/>
          <p:cNvSpPr>
            <a:spLocks noChangeArrowheads="1"/>
          </p:cNvSpPr>
          <p:nvPr/>
        </p:nvSpPr>
        <p:spPr bwMode="auto">
          <a:xfrm>
            <a:off x="2360613" y="2054780"/>
            <a:ext cx="609600" cy="381000"/>
          </a:xfrm>
          <a:prstGeom prst="rightArrow">
            <a:avLst>
              <a:gd name="adj1" fmla="val 50000"/>
              <a:gd name="adj2" fmla="val 40000"/>
            </a:avLst>
          </a:prstGeom>
          <a:solidFill>
            <a:schemeClr val="accent1"/>
          </a:solidFill>
          <a:ln w="9525">
            <a:solidFill>
              <a:schemeClr val="tx1"/>
            </a:solidFill>
            <a:miter lim="800000"/>
            <a:headEnd/>
            <a:tailEnd/>
          </a:ln>
        </p:spPr>
        <p:txBody>
          <a:bodyPr wrap="none" anchor="ctr"/>
          <a:lstStyle/>
          <a:p>
            <a:endParaRPr lang="en-US"/>
          </a:p>
        </p:txBody>
      </p:sp>
      <p:sp>
        <p:nvSpPr>
          <p:cNvPr id="15367" name="AutoShape 23"/>
          <p:cNvSpPr>
            <a:spLocks noChangeArrowheads="1"/>
          </p:cNvSpPr>
          <p:nvPr/>
        </p:nvSpPr>
        <p:spPr bwMode="auto">
          <a:xfrm flipV="1">
            <a:off x="7791450" y="2159554"/>
            <a:ext cx="742950" cy="1117045"/>
          </a:xfrm>
          <a:custGeom>
            <a:avLst/>
            <a:gdLst>
              <a:gd name="T0" fmla="*/ 815954 w 21600"/>
              <a:gd name="T1" fmla="*/ 0 h 21600"/>
              <a:gd name="T2" fmla="*/ 565108 w 21600"/>
              <a:gd name="T3" fmla="*/ 304800 h 21600"/>
              <a:gd name="T4" fmla="*/ 0 w 21600"/>
              <a:gd name="T5" fmla="*/ 820251 h 21600"/>
              <a:gd name="T6" fmla="*/ 454822 w 21600"/>
              <a:gd name="T7" fmla="*/ 914400 h 21600"/>
              <a:gd name="T8" fmla="*/ 909595 w 21600"/>
              <a:gd name="T9" fmla="*/ 635974 h 21600"/>
              <a:gd name="T10" fmla="*/ 1066800 w 21600"/>
              <a:gd name="T11" fmla="*/ 304800 h 21600"/>
              <a:gd name="T12" fmla="*/ 17694720 60000 65536"/>
              <a:gd name="T13" fmla="*/ 11796480 60000 65536"/>
              <a:gd name="T14" fmla="*/ 11796480 60000 65536"/>
              <a:gd name="T15" fmla="*/ 5898240 60000 65536"/>
              <a:gd name="T16" fmla="*/ 0 60000 65536"/>
              <a:gd name="T17" fmla="*/ 0 60000 65536"/>
              <a:gd name="T18" fmla="*/ 0 w 21600"/>
              <a:gd name="T19" fmla="*/ 17153 h 21600"/>
              <a:gd name="T20" fmla="*/ 18417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521" y="0"/>
                </a:moveTo>
                <a:lnTo>
                  <a:pt x="11442" y="7200"/>
                </a:lnTo>
                <a:lnTo>
                  <a:pt x="14625" y="7200"/>
                </a:lnTo>
                <a:lnTo>
                  <a:pt x="14625" y="17153"/>
                </a:lnTo>
                <a:lnTo>
                  <a:pt x="0" y="17153"/>
                </a:lnTo>
                <a:lnTo>
                  <a:pt x="0" y="21600"/>
                </a:lnTo>
                <a:lnTo>
                  <a:pt x="18417" y="21600"/>
                </a:lnTo>
                <a:lnTo>
                  <a:pt x="18417" y="7200"/>
                </a:lnTo>
                <a:lnTo>
                  <a:pt x="21600" y="72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5368" name="Text Box 26"/>
          <p:cNvSpPr txBox="1">
            <a:spLocks noChangeArrowheads="1"/>
          </p:cNvSpPr>
          <p:nvPr/>
        </p:nvSpPr>
        <p:spPr bwMode="auto">
          <a:xfrm>
            <a:off x="254000" y="2976939"/>
            <a:ext cx="2416175" cy="369332"/>
          </a:xfrm>
          <a:prstGeom prst="rect">
            <a:avLst/>
          </a:prstGeom>
          <a:noFill/>
          <a:ln w="9525">
            <a:noFill/>
            <a:miter lim="800000"/>
            <a:headEnd/>
            <a:tailEnd/>
          </a:ln>
        </p:spPr>
        <p:txBody>
          <a:bodyPr>
            <a:spAutoFit/>
          </a:bodyPr>
          <a:lstStyle/>
          <a:p>
            <a:pPr>
              <a:spcBef>
                <a:spcPct val="50000"/>
              </a:spcBef>
            </a:pPr>
            <a:r>
              <a:rPr lang="en-US" sz="1800" b="1" dirty="0" smtClean="0"/>
              <a:t>MEMS flexible sensor</a:t>
            </a:r>
            <a:endParaRPr lang="en-US" sz="1800" b="1" dirty="0"/>
          </a:p>
        </p:txBody>
      </p:sp>
      <p:pic>
        <p:nvPicPr>
          <p:cNvPr id="15370" name="Picture 34" descr="IMG_6492_resized"/>
          <p:cNvPicPr>
            <a:picLocks noChangeAspect="1" noChangeArrowheads="1"/>
          </p:cNvPicPr>
          <p:nvPr/>
        </p:nvPicPr>
        <p:blipFill>
          <a:blip r:embed="rId7" cstate="print"/>
          <a:srcRect/>
          <a:stretch>
            <a:fillRect/>
          </a:stretch>
        </p:blipFill>
        <p:spPr bwMode="auto">
          <a:xfrm>
            <a:off x="5264150" y="1362630"/>
            <a:ext cx="2508250" cy="1711325"/>
          </a:xfrm>
          <a:prstGeom prst="rect">
            <a:avLst/>
          </a:prstGeom>
          <a:noFill/>
          <a:ln w="9525">
            <a:noFill/>
            <a:miter lim="800000"/>
            <a:headEnd/>
            <a:tailEnd/>
          </a:ln>
        </p:spPr>
      </p:pic>
      <p:sp>
        <p:nvSpPr>
          <p:cNvPr id="15371" name="Text Box 27"/>
          <p:cNvSpPr txBox="1">
            <a:spLocks noChangeArrowheads="1"/>
          </p:cNvSpPr>
          <p:nvPr/>
        </p:nvSpPr>
        <p:spPr bwMode="auto">
          <a:xfrm>
            <a:off x="3098800" y="2974127"/>
            <a:ext cx="4521200" cy="400110"/>
          </a:xfrm>
          <a:prstGeom prst="rect">
            <a:avLst/>
          </a:prstGeom>
          <a:noFill/>
          <a:ln w="9525">
            <a:noFill/>
            <a:miter lim="800000"/>
            <a:headEnd/>
            <a:tailEnd/>
          </a:ln>
        </p:spPr>
        <p:txBody>
          <a:bodyPr wrap="square">
            <a:spAutoFit/>
          </a:bodyPr>
          <a:lstStyle/>
          <a:p>
            <a:pPr algn="ctr">
              <a:spcBef>
                <a:spcPct val="50000"/>
              </a:spcBef>
            </a:pPr>
            <a:r>
              <a:rPr lang="en-US" sz="2000" b="1" dirty="0"/>
              <a:t>IC-integrated </a:t>
            </a:r>
            <a:r>
              <a:rPr lang="en-US" sz="2000" b="1" dirty="0" smtClean="0"/>
              <a:t>Micro implants</a:t>
            </a:r>
            <a:endParaRPr lang="en-US" sz="2000" b="1" dirty="0"/>
          </a:p>
        </p:txBody>
      </p:sp>
      <p:pic>
        <p:nvPicPr>
          <p:cNvPr id="16" name="Picture 5" descr="IMG_0087"/>
          <p:cNvPicPr>
            <a:picLocks noChangeAspect="1" noChangeArrowheads="1"/>
          </p:cNvPicPr>
          <p:nvPr/>
        </p:nvPicPr>
        <p:blipFill>
          <a:blip r:embed="rId8" cstate="print"/>
          <a:srcRect/>
          <a:stretch>
            <a:fillRect/>
          </a:stretch>
        </p:blipFill>
        <p:spPr bwMode="auto">
          <a:xfrm>
            <a:off x="5715000" y="3429001"/>
            <a:ext cx="2971800" cy="1981200"/>
          </a:xfrm>
          <a:prstGeom prst="rect">
            <a:avLst/>
          </a:prstGeom>
          <a:noFill/>
          <a:ln w="9525">
            <a:noFill/>
            <a:miter lim="800000"/>
            <a:headEnd/>
            <a:tailEnd/>
          </a:ln>
        </p:spPr>
      </p:pic>
      <p:sp>
        <p:nvSpPr>
          <p:cNvPr id="17" name="Text Box 25"/>
          <p:cNvSpPr txBox="1">
            <a:spLocks noChangeArrowheads="1"/>
          </p:cNvSpPr>
          <p:nvPr/>
        </p:nvSpPr>
        <p:spPr bwMode="auto">
          <a:xfrm>
            <a:off x="5939244" y="5638800"/>
            <a:ext cx="2590800" cy="707886"/>
          </a:xfrm>
          <a:prstGeom prst="rect">
            <a:avLst/>
          </a:prstGeom>
          <a:noFill/>
          <a:ln w="9525">
            <a:noFill/>
            <a:miter lim="800000"/>
            <a:headEnd/>
            <a:tailEnd/>
          </a:ln>
        </p:spPr>
        <p:txBody>
          <a:bodyPr wrap="square">
            <a:spAutoFit/>
          </a:bodyPr>
          <a:lstStyle/>
          <a:p>
            <a:pPr algn="ctr">
              <a:spcBef>
                <a:spcPct val="50000"/>
              </a:spcBef>
            </a:pPr>
            <a:r>
              <a:rPr lang="en-US" sz="2000" b="1" dirty="0" smtClean="0"/>
              <a:t>Spinal cord implant for rats </a:t>
            </a:r>
            <a:endParaRPr lang="en-US" sz="2000" b="1" dirty="0"/>
          </a:p>
        </p:txBody>
      </p:sp>
      <p:pic>
        <p:nvPicPr>
          <p:cNvPr id="95234" name="Picture 2" descr="image">
            <a:hlinkClick r:id="rId9"/>
          </p:cNvPr>
          <p:cNvPicPr>
            <a:picLocks noChangeAspect="1" noChangeArrowheads="1"/>
          </p:cNvPicPr>
          <p:nvPr/>
        </p:nvPicPr>
        <p:blipFill>
          <a:blip r:embed="rId10"/>
          <a:srcRect/>
          <a:stretch>
            <a:fillRect/>
          </a:stretch>
        </p:blipFill>
        <p:spPr bwMode="auto">
          <a:xfrm>
            <a:off x="8042275" y="379412"/>
            <a:ext cx="762000" cy="1076326"/>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9408" name="Picture 32"/>
          <p:cNvPicPr>
            <a:picLocks noChangeAspect="1" noChangeArrowheads="1"/>
          </p:cNvPicPr>
          <p:nvPr/>
        </p:nvPicPr>
        <p:blipFill>
          <a:blip r:embed="rId3"/>
          <a:srcRect l="5734" t="5713" r="11147" b="17311"/>
          <a:stretch>
            <a:fillRect/>
          </a:stretch>
        </p:blipFill>
        <p:spPr bwMode="auto">
          <a:xfrm>
            <a:off x="5486400" y="1643063"/>
            <a:ext cx="3657600" cy="2541587"/>
          </a:xfrm>
          <a:prstGeom prst="rect">
            <a:avLst/>
          </a:prstGeom>
          <a:noFill/>
          <a:ln w="9525">
            <a:noFill/>
            <a:miter lim="800000"/>
            <a:headEnd/>
            <a:tailEnd/>
          </a:ln>
          <a:effectLst/>
        </p:spPr>
      </p:pic>
      <p:sp>
        <p:nvSpPr>
          <p:cNvPr id="229409" name="Rectangle 33"/>
          <p:cNvSpPr>
            <a:spLocks noChangeArrowheads="1"/>
          </p:cNvSpPr>
          <p:nvPr/>
        </p:nvSpPr>
        <p:spPr bwMode="auto">
          <a:xfrm>
            <a:off x="381000" y="3521075"/>
            <a:ext cx="8229600" cy="1981200"/>
          </a:xfrm>
          <a:prstGeom prst="rect">
            <a:avLst/>
          </a:prstGeom>
          <a:noFill/>
          <a:ln w="9525">
            <a:noFill/>
            <a:miter lim="800000"/>
            <a:headEnd/>
            <a:tailEnd/>
          </a:ln>
          <a:effectLst/>
        </p:spPr>
        <p:txBody>
          <a:bodyPr/>
          <a:lstStyle/>
          <a:p>
            <a:pPr marL="342900" indent="-342900">
              <a:spcBef>
                <a:spcPct val="20000"/>
              </a:spcBef>
              <a:buFontTx/>
              <a:buChar char="•"/>
            </a:pPr>
            <a:endParaRPr lang="en-US" sz="3200"/>
          </a:p>
          <a:p>
            <a:pPr marL="342900" indent="-342900">
              <a:spcBef>
                <a:spcPct val="20000"/>
              </a:spcBef>
              <a:buFontTx/>
              <a:buChar char="•"/>
            </a:pPr>
            <a:endParaRPr lang="en-US" sz="3200"/>
          </a:p>
        </p:txBody>
      </p:sp>
      <p:pic>
        <p:nvPicPr>
          <p:cNvPr id="229410" name="Picture 34" descr="olympus_inverted_microscope"/>
          <p:cNvPicPr>
            <a:picLocks noChangeAspect="1" noChangeArrowheads="1"/>
          </p:cNvPicPr>
          <p:nvPr/>
        </p:nvPicPr>
        <p:blipFill>
          <a:blip r:embed="rId4"/>
          <a:srcRect/>
          <a:stretch>
            <a:fillRect/>
          </a:stretch>
        </p:blipFill>
        <p:spPr bwMode="auto">
          <a:xfrm>
            <a:off x="381000" y="777875"/>
            <a:ext cx="1804988" cy="2001838"/>
          </a:xfrm>
          <a:prstGeom prst="rect">
            <a:avLst/>
          </a:prstGeom>
          <a:noFill/>
        </p:spPr>
      </p:pic>
      <p:pic>
        <p:nvPicPr>
          <p:cNvPr id="229417" name="Picture 41" descr="floaters"/>
          <p:cNvPicPr>
            <a:picLocks noChangeAspect="1" noChangeArrowheads="1"/>
          </p:cNvPicPr>
          <p:nvPr/>
        </p:nvPicPr>
        <p:blipFill>
          <a:blip r:embed="rId5"/>
          <a:srcRect/>
          <a:stretch>
            <a:fillRect/>
          </a:stretch>
        </p:blipFill>
        <p:spPr bwMode="auto">
          <a:xfrm>
            <a:off x="533400" y="3611563"/>
            <a:ext cx="1828800" cy="1636712"/>
          </a:xfrm>
          <a:prstGeom prst="rect">
            <a:avLst/>
          </a:prstGeom>
          <a:noFill/>
        </p:spPr>
      </p:pic>
      <p:sp>
        <p:nvSpPr>
          <p:cNvPr id="229418" name="AutoShape 42"/>
          <p:cNvSpPr>
            <a:spLocks noChangeArrowheads="1"/>
          </p:cNvSpPr>
          <p:nvPr/>
        </p:nvSpPr>
        <p:spPr bwMode="auto">
          <a:xfrm rot="-1863910">
            <a:off x="2566988" y="2933700"/>
            <a:ext cx="982662" cy="271463"/>
          </a:xfrm>
          <a:prstGeom prst="rightArrow">
            <a:avLst>
              <a:gd name="adj1" fmla="val 50000"/>
              <a:gd name="adj2" fmla="val 90497"/>
            </a:avLst>
          </a:prstGeom>
          <a:solidFill>
            <a:srgbClr val="FF3300"/>
          </a:solidFill>
          <a:ln w="9525">
            <a:noFill/>
            <a:miter lim="800000"/>
            <a:headEnd/>
            <a:tailEnd/>
          </a:ln>
          <a:effectLst/>
        </p:spPr>
        <p:txBody>
          <a:bodyPr wrap="none" anchor="ctr"/>
          <a:lstStyle/>
          <a:p>
            <a:endParaRPr lang="en-US"/>
          </a:p>
        </p:txBody>
      </p:sp>
      <p:sp>
        <p:nvSpPr>
          <p:cNvPr id="229419" name="AutoShape 43"/>
          <p:cNvSpPr>
            <a:spLocks noChangeArrowheads="1"/>
          </p:cNvSpPr>
          <p:nvPr/>
        </p:nvSpPr>
        <p:spPr bwMode="auto">
          <a:xfrm>
            <a:off x="2460625" y="1692275"/>
            <a:ext cx="1023938" cy="293688"/>
          </a:xfrm>
          <a:prstGeom prst="rightArrow">
            <a:avLst>
              <a:gd name="adj1" fmla="val 50000"/>
              <a:gd name="adj2" fmla="val 87162"/>
            </a:avLst>
          </a:prstGeom>
          <a:solidFill>
            <a:srgbClr val="FF3300"/>
          </a:solidFill>
          <a:ln w="9525">
            <a:noFill/>
            <a:miter lim="800000"/>
            <a:headEnd/>
            <a:tailEnd/>
          </a:ln>
          <a:effectLst/>
        </p:spPr>
        <p:txBody>
          <a:bodyPr wrap="none" anchor="ctr"/>
          <a:lstStyle/>
          <a:p>
            <a:endParaRPr lang="en-US"/>
          </a:p>
        </p:txBody>
      </p:sp>
      <p:sp>
        <p:nvSpPr>
          <p:cNvPr id="229420" name="Text Box 44"/>
          <p:cNvSpPr txBox="1">
            <a:spLocks noChangeArrowheads="1"/>
          </p:cNvSpPr>
          <p:nvPr/>
        </p:nvSpPr>
        <p:spPr bwMode="auto">
          <a:xfrm>
            <a:off x="381000" y="5364163"/>
            <a:ext cx="2504212" cy="400110"/>
          </a:xfrm>
          <a:prstGeom prst="rect">
            <a:avLst/>
          </a:prstGeom>
          <a:noFill/>
          <a:ln w="9525">
            <a:noFill/>
            <a:miter lim="800000"/>
            <a:headEnd/>
            <a:tailEnd/>
          </a:ln>
          <a:effectLst/>
        </p:spPr>
        <p:txBody>
          <a:bodyPr wrap="none">
            <a:spAutoFit/>
          </a:bodyPr>
          <a:lstStyle/>
          <a:p>
            <a:r>
              <a:rPr lang="en-US" sz="2000" b="1" dirty="0">
                <a:latin typeface="Century Gothic" pitchFamily="34" charset="0"/>
              </a:rPr>
              <a:t>floaters in our eyes</a:t>
            </a:r>
          </a:p>
        </p:txBody>
      </p:sp>
      <p:sp>
        <p:nvSpPr>
          <p:cNvPr id="229421" name="Text Box 45"/>
          <p:cNvSpPr txBox="1">
            <a:spLocks noChangeArrowheads="1"/>
          </p:cNvSpPr>
          <p:nvPr/>
        </p:nvSpPr>
        <p:spPr bwMode="auto">
          <a:xfrm>
            <a:off x="357188" y="2835275"/>
            <a:ext cx="1885453" cy="707886"/>
          </a:xfrm>
          <a:prstGeom prst="rect">
            <a:avLst/>
          </a:prstGeom>
          <a:noFill/>
          <a:ln w="9525">
            <a:noFill/>
            <a:miter lim="800000"/>
            <a:headEnd/>
            <a:tailEnd/>
          </a:ln>
          <a:effectLst/>
        </p:spPr>
        <p:txBody>
          <a:bodyPr wrap="none">
            <a:spAutoFit/>
          </a:bodyPr>
          <a:lstStyle/>
          <a:p>
            <a:r>
              <a:rPr lang="en-US" sz="2000" b="1" dirty="0">
                <a:latin typeface="Century Gothic" pitchFamily="34" charset="0"/>
              </a:rPr>
              <a:t>conventional </a:t>
            </a:r>
          </a:p>
          <a:p>
            <a:r>
              <a:rPr lang="en-US" sz="2000" b="1" dirty="0">
                <a:latin typeface="Century Gothic" pitchFamily="34" charset="0"/>
              </a:rPr>
              <a:t>microscope</a:t>
            </a:r>
          </a:p>
        </p:txBody>
      </p:sp>
      <p:sp>
        <p:nvSpPr>
          <p:cNvPr id="229432" name="Text Box 56"/>
          <p:cNvSpPr txBox="1">
            <a:spLocks noChangeArrowheads="1"/>
          </p:cNvSpPr>
          <p:nvPr/>
        </p:nvSpPr>
        <p:spPr bwMode="auto">
          <a:xfrm>
            <a:off x="3422650" y="857250"/>
            <a:ext cx="3055645" cy="400110"/>
          </a:xfrm>
          <a:prstGeom prst="rect">
            <a:avLst/>
          </a:prstGeom>
          <a:noFill/>
          <a:ln w="9525">
            <a:noFill/>
            <a:miter lim="800000"/>
            <a:headEnd/>
            <a:tailEnd/>
          </a:ln>
          <a:effectLst/>
        </p:spPr>
        <p:txBody>
          <a:bodyPr wrap="none">
            <a:spAutoFit/>
          </a:bodyPr>
          <a:lstStyle/>
          <a:p>
            <a:r>
              <a:rPr lang="en-US" sz="2000" b="1" dirty="0" err="1">
                <a:latin typeface="Century Gothic" pitchFamily="34" charset="0"/>
              </a:rPr>
              <a:t>optofluidic</a:t>
            </a:r>
            <a:r>
              <a:rPr lang="en-US" sz="2000" b="1" dirty="0">
                <a:latin typeface="Century Gothic" pitchFamily="34" charset="0"/>
              </a:rPr>
              <a:t> microscope</a:t>
            </a:r>
          </a:p>
        </p:txBody>
      </p:sp>
      <p:grpSp>
        <p:nvGrpSpPr>
          <p:cNvPr id="2" name="Group 57"/>
          <p:cNvGrpSpPr>
            <a:grpSpLocks/>
          </p:cNvGrpSpPr>
          <p:nvPr/>
        </p:nvGrpSpPr>
        <p:grpSpPr bwMode="auto">
          <a:xfrm>
            <a:off x="2589213" y="1790700"/>
            <a:ext cx="674687" cy="107950"/>
            <a:chOff x="4686" y="3600"/>
            <a:chExt cx="425" cy="68"/>
          </a:xfrm>
        </p:grpSpPr>
        <p:sp>
          <p:nvSpPr>
            <p:cNvPr id="229434" name="Rectangle 58"/>
            <p:cNvSpPr>
              <a:spLocks noChangeArrowheads="1"/>
            </p:cNvSpPr>
            <p:nvPr/>
          </p:nvSpPr>
          <p:spPr bwMode="auto">
            <a:xfrm rot="2480867">
              <a:off x="4695" y="3602"/>
              <a:ext cx="416" cy="66"/>
            </a:xfrm>
            <a:prstGeom prst="rect">
              <a:avLst/>
            </a:prstGeom>
            <a:solidFill>
              <a:schemeClr val="tx1"/>
            </a:solidFill>
            <a:ln w="9525">
              <a:noFill/>
              <a:miter lim="800000"/>
              <a:headEnd/>
              <a:tailEnd/>
            </a:ln>
            <a:effectLst/>
          </p:spPr>
          <p:txBody>
            <a:bodyPr wrap="none" anchor="ctr"/>
            <a:lstStyle/>
            <a:p>
              <a:endParaRPr lang="en-US"/>
            </a:p>
          </p:txBody>
        </p:sp>
        <p:sp>
          <p:nvSpPr>
            <p:cNvPr id="229435" name="Rectangle 59"/>
            <p:cNvSpPr>
              <a:spLocks noChangeArrowheads="1"/>
            </p:cNvSpPr>
            <p:nvPr/>
          </p:nvSpPr>
          <p:spPr bwMode="auto">
            <a:xfrm rot="19119133" flipH="1">
              <a:off x="4686" y="3600"/>
              <a:ext cx="416" cy="66"/>
            </a:xfrm>
            <a:prstGeom prst="rect">
              <a:avLst/>
            </a:prstGeom>
            <a:solidFill>
              <a:schemeClr val="tx1"/>
            </a:solidFill>
            <a:ln w="9525">
              <a:noFill/>
              <a:miter lim="800000"/>
              <a:headEnd/>
              <a:tailEnd/>
            </a:ln>
            <a:effectLst/>
          </p:spPr>
          <p:txBody>
            <a:bodyPr wrap="none" anchor="ctr"/>
            <a:lstStyle/>
            <a:p>
              <a:endParaRPr lang="en-US"/>
            </a:p>
          </p:txBody>
        </p:sp>
      </p:grpSp>
      <p:pic>
        <p:nvPicPr>
          <p:cNvPr id="229436" name="Picture 60" descr="Optofluidic microscope photograph 2 - - courtesy of Changhuei Yang"/>
          <p:cNvPicPr>
            <a:picLocks noChangeAspect="1" noChangeArrowheads="1"/>
          </p:cNvPicPr>
          <p:nvPr/>
        </p:nvPicPr>
        <p:blipFill>
          <a:blip r:embed="rId6"/>
          <a:srcRect/>
          <a:stretch>
            <a:fillRect/>
          </a:stretch>
        </p:blipFill>
        <p:spPr bwMode="auto">
          <a:xfrm>
            <a:off x="3683000" y="1284288"/>
            <a:ext cx="1858963" cy="1393825"/>
          </a:xfrm>
          <a:prstGeom prst="rect">
            <a:avLst/>
          </a:prstGeom>
          <a:noFill/>
        </p:spPr>
      </p:pic>
      <p:pic>
        <p:nvPicPr>
          <p:cNvPr id="229437" name="Picture 61" descr="Artist's rendition of the optofluidic microscope v2 - visualization courtesy of Caltech Digital Media Services"/>
          <p:cNvPicPr>
            <a:picLocks noChangeAspect="1" noChangeArrowheads="1"/>
          </p:cNvPicPr>
          <p:nvPr/>
        </p:nvPicPr>
        <p:blipFill>
          <a:blip r:embed="rId7"/>
          <a:srcRect/>
          <a:stretch>
            <a:fillRect/>
          </a:stretch>
        </p:blipFill>
        <p:spPr bwMode="auto">
          <a:xfrm>
            <a:off x="3730625" y="2846388"/>
            <a:ext cx="1755775" cy="1838325"/>
          </a:xfrm>
          <a:prstGeom prst="rect">
            <a:avLst/>
          </a:prstGeom>
          <a:noFill/>
        </p:spPr>
      </p:pic>
      <p:sp>
        <p:nvSpPr>
          <p:cNvPr id="229438" name="Text Box 62"/>
          <p:cNvSpPr txBox="1">
            <a:spLocks noChangeArrowheads="1"/>
          </p:cNvSpPr>
          <p:nvPr/>
        </p:nvSpPr>
        <p:spPr bwMode="auto">
          <a:xfrm>
            <a:off x="0" y="152400"/>
            <a:ext cx="9342622" cy="400110"/>
          </a:xfrm>
          <a:prstGeom prst="rect">
            <a:avLst/>
          </a:prstGeom>
          <a:noFill/>
          <a:ln w="9525">
            <a:noFill/>
            <a:miter lim="800000"/>
            <a:headEnd/>
            <a:tailEnd/>
          </a:ln>
          <a:effectLst/>
        </p:spPr>
        <p:txBody>
          <a:bodyPr wrap="none">
            <a:spAutoFit/>
          </a:bodyPr>
          <a:lstStyle/>
          <a:p>
            <a:r>
              <a:rPr lang="en-US" sz="2000" b="1" u="sng" dirty="0">
                <a:latin typeface="Century Gothic" pitchFamily="34" charset="0"/>
              </a:rPr>
              <a:t>$10 On-Chip Microscope System – High-resolution, Cheap, and Compact </a:t>
            </a:r>
          </a:p>
        </p:txBody>
      </p:sp>
      <p:sp>
        <p:nvSpPr>
          <p:cNvPr id="229439" name="Text Box 63"/>
          <p:cNvSpPr txBox="1">
            <a:spLocks noChangeArrowheads="1"/>
          </p:cNvSpPr>
          <p:nvPr/>
        </p:nvSpPr>
        <p:spPr bwMode="auto">
          <a:xfrm>
            <a:off x="3041650" y="4884738"/>
            <a:ext cx="5705475" cy="1314450"/>
          </a:xfrm>
          <a:prstGeom prst="rect">
            <a:avLst/>
          </a:prstGeom>
          <a:noFill/>
          <a:ln w="9525">
            <a:noFill/>
            <a:miter lim="800000"/>
            <a:headEnd/>
            <a:tailEnd/>
          </a:ln>
          <a:effectLst/>
        </p:spPr>
        <p:txBody>
          <a:bodyPr>
            <a:spAutoFit/>
          </a:bodyPr>
          <a:lstStyle/>
          <a:p>
            <a:r>
              <a:rPr lang="en-US" sz="1600" b="1" dirty="0">
                <a:latin typeface="Century Gothic" pitchFamily="34" charset="0"/>
              </a:rPr>
              <a:t>The </a:t>
            </a:r>
            <a:r>
              <a:rPr lang="en-US" sz="1600" b="1" dirty="0" err="1">
                <a:latin typeface="Century Gothic" pitchFamily="34" charset="0"/>
              </a:rPr>
              <a:t>optofluidic</a:t>
            </a:r>
            <a:r>
              <a:rPr lang="en-US" sz="1600" b="1" dirty="0">
                <a:latin typeface="Century Gothic" pitchFamily="34" charset="0"/>
              </a:rPr>
              <a:t> microscope (OFM) enables high-resolution (~ 1 micron) on-chip cell and micro-organism imaging by drawing inspiration from the ‘floater’ phenomenon. The system is </a:t>
            </a:r>
            <a:r>
              <a:rPr lang="en-US" sz="1600" b="1" dirty="0" err="1">
                <a:latin typeface="Century Gothic" pitchFamily="34" charset="0"/>
              </a:rPr>
              <a:t>lensless</a:t>
            </a:r>
            <a:r>
              <a:rPr lang="en-US" sz="1600" b="1" dirty="0">
                <a:latin typeface="Century Gothic" pitchFamily="34" charset="0"/>
              </a:rPr>
              <a:t>, high-resolution and cheap to mass-produce.</a:t>
            </a:r>
          </a:p>
        </p:txBody>
      </p:sp>
      <p:sp>
        <p:nvSpPr>
          <p:cNvPr id="229441" name="Text Box 65"/>
          <p:cNvSpPr txBox="1">
            <a:spLocks noChangeArrowheads="1"/>
          </p:cNvSpPr>
          <p:nvPr/>
        </p:nvSpPr>
        <p:spPr bwMode="auto">
          <a:xfrm>
            <a:off x="450850" y="6381750"/>
            <a:ext cx="5705475" cy="369332"/>
          </a:xfrm>
          <a:prstGeom prst="rect">
            <a:avLst/>
          </a:prstGeom>
          <a:noFill/>
          <a:ln w="9525">
            <a:noFill/>
            <a:miter lim="800000"/>
            <a:headEnd/>
            <a:tailEnd/>
          </a:ln>
          <a:effectLst/>
        </p:spPr>
        <p:txBody>
          <a:bodyPr>
            <a:spAutoFit/>
          </a:bodyPr>
          <a:lstStyle/>
          <a:p>
            <a:r>
              <a:rPr lang="en-US" sz="1800" b="1" dirty="0" err="1">
                <a:latin typeface="Century Gothic" pitchFamily="34" charset="0"/>
              </a:rPr>
              <a:t>Changhuei</a:t>
            </a:r>
            <a:r>
              <a:rPr lang="en-US" sz="1800" b="1" dirty="0">
                <a:latin typeface="Century Gothic" pitchFamily="34" charset="0"/>
              </a:rPr>
              <a:t> Yang’s group</a:t>
            </a:r>
          </a:p>
        </p:txBody>
      </p:sp>
      <p:pic>
        <p:nvPicPr>
          <p:cNvPr id="97282" name="Picture 2" descr="image">
            <a:hlinkClick r:id="rId8"/>
          </p:cNvPr>
          <p:cNvPicPr>
            <a:picLocks noChangeAspect="1" noChangeArrowheads="1"/>
          </p:cNvPicPr>
          <p:nvPr/>
        </p:nvPicPr>
        <p:blipFill>
          <a:blip r:embed="rId9"/>
          <a:srcRect/>
          <a:stretch>
            <a:fillRect/>
          </a:stretch>
        </p:blipFill>
        <p:spPr bwMode="auto">
          <a:xfrm>
            <a:off x="8382000" y="5781674"/>
            <a:ext cx="762000" cy="1076326"/>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58200" cy="1066800"/>
          </a:xfrm>
        </p:spPr>
        <p:txBody>
          <a:bodyPr/>
          <a:lstStyle/>
          <a:p>
            <a:r>
              <a:rPr lang="en-US" dirty="0" smtClean="0"/>
              <a:t>Highlights in Information Theory</a:t>
            </a:r>
            <a:endParaRPr lang="en-US" dirty="0"/>
          </a:p>
        </p:txBody>
      </p:sp>
      <p:sp>
        <p:nvSpPr>
          <p:cNvPr id="4" name="Slide Number Placeholder 3"/>
          <p:cNvSpPr>
            <a:spLocks noGrp="1"/>
          </p:cNvSpPr>
          <p:nvPr>
            <p:ph type="sldNum" sz="quarter" idx="10"/>
          </p:nvPr>
        </p:nvSpPr>
        <p:spPr/>
        <p:txBody>
          <a:bodyPr/>
          <a:lstStyle/>
          <a:p>
            <a:pPr>
              <a:defRPr/>
            </a:pPr>
            <a:fld id="{52D7CC1B-8BE7-5042-8C7D-70CD62EE014C}" type="slidenum">
              <a:rPr lang="en-US" smtClean="0"/>
              <a:pPr>
                <a:defRPr/>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3" name="AutoShape 11"/>
          <p:cNvCxnSpPr>
            <a:cxnSpLocks noChangeShapeType="1"/>
          </p:cNvCxnSpPr>
          <p:nvPr/>
        </p:nvCxnSpPr>
        <p:spPr bwMode="auto">
          <a:xfrm flipV="1">
            <a:off x="6705600" y="3505200"/>
            <a:ext cx="762000" cy="533400"/>
          </a:xfrm>
          <a:prstGeom prst="straightConnector1">
            <a:avLst/>
          </a:prstGeom>
          <a:noFill/>
          <a:ln w="63500">
            <a:solidFill>
              <a:srgbClr val="FFC000"/>
            </a:solidFill>
            <a:round/>
            <a:headEnd/>
            <a:tailEnd/>
          </a:ln>
        </p:spPr>
      </p:cxnSp>
      <p:sp>
        <p:nvSpPr>
          <p:cNvPr id="7" name="Rectangle 6"/>
          <p:cNvSpPr/>
          <p:nvPr/>
        </p:nvSpPr>
        <p:spPr>
          <a:xfrm>
            <a:off x="0" y="0"/>
            <a:ext cx="6959277" cy="707886"/>
          </a:xfrm>
          <a:prstGeom prst="rect">
            <a:avLst/>
          </a:prstGeom>
        </p:spPr>
        <p:txBody>
          <a:bodyPr wrap="none">
            <a:spAutoFit/>
          </a:bodyPr>
          <a:lstStyle/>
          <a:p>
            <a:pPr>
              <a:defRPr/>
            </a:pPr>
            <a:r>
              <a:rPr lang="en-US" sz="4000" b="1" dirty="0" smtClean="0">
                <a:solidFill>
                  <a:srgbClr val="0070C0"/>
                </a:solidFill>
              </a:rPr>
              <a:t>Molecular </a:t>
            </a:r>
            <a:r>
              <a:rPr lang="en-US" sz="4000" b="1" dirty="0" smtClean="0">
                <a:solidFill>
                  <a:srgbClr val="0070C0"/>
                </a:solidFill>
              </a:rPr>
              <a:t>Computing (</a:t>
            </a:r>
            <a:r>
              <a:rPr lang="en-US" sz="4000" b="1" dirty="0" err="1" smtClean="0">
                <a:solidFill>
                  <a:srgbClr val="0070C0"/>
                </a:solidFill>
              </a:rPr>
              <a:t>Bruck</a:t>
            </a:r>
            <a:r>
              <a:rPr lang="en-US" sz="4000" b="1" dirty="0" smtClean="0">
                <a:solidFill>
                  <a:srgbClr val="0070C0"/>
                </a:solidFill>
              </a:rPr>
              <a:t>)</a:t>
            </a:r>
            <a:r>
              <a:rPr lang="en-US" sz="4000" b="1" dirty="0" smtClean="0">
                <a:solidFill>
                  <a:srgbClr val="0070C0"/>
                </a:solidFill>
              </a:rPr>
              <a:t> </a:t>
            </a:r>
            <a:endParaRPr lang="en-US" sz="4000" b="1" dirty="0">
              <a:solidFill>
                <a:srgbClr val="0070C0"/>
              </a:solidFill>
            </a:endParaRPr>
          </a:p>
        </p:txBody>
      </p:sp>
      <p:sp>
        <p:nvSpPr>
          <p:cNvPr id="8" name="TextBox 7"/>
          <p:cNvSpPr txBox="1"/>
          <p:nvPr/>
        </p:nvSpPr>
        <p:spPr>
          <a:xfrm>
            <a:off x="6342079" y="6550223"/>
            <a:ext cx="2801921" cy="307777"/>
          </a:xfrm>
          <a:prstGeom prst="rect">
            <a:avLst/>
          </a:prstGeom>
          <a:noFill/>
        </p:spPr>
        <p:txBody>
          <a:bodyPr wrap="none" rtlCol="0">
            <a:spAutoFit/>
          </a:bodyPr>
          <a:lstStyle/>
          <a:p>
            <a:r>
              <a:rPr lang="en-US" sz="1400" dirty="0" smtClean="0">
                <a:solidFill>
                  <a:srgbClr val="00B050"/>
                </a:solidFill>
              </a:rPr>
              <a:t>Shuki Bruck, Caltech, February 2010</a:t>
            </a:r>
            <a:endParaRPr lang="en-US" sz="1400" dirty="0">
              <a:solidFill>
                <a:srgbClr val="00B050"/>
              </a:solidFill>
            </a:endParaRPr>
          </a:p>
        </p:txBody>
      </p:sp>
      <p:sp>
        <p:nvSpPr>
          <p:cNvPr id="9" name="TextBox 8"/>
          <p:cNvSpPr txBox="1"/>
          <p:nvPr/>
        </p:nvSpPr>
        <p:spPr>
          <a:xfrm>
            <a:off x="381000" y="838200"/>
            <a:ext cx="7444923" cy="707886"/>
          </a:xfrm>
          <a:prstGeom prst="rect">
            <a:avLst/>
          </a:prstGeom>
          <a:noFill/>
        </p:spPr>
        <p:txBody>
          <a:bodyPr wrap="none" rtlCol="0">
            <a:spAutoFit/>
          </a:bodyPr>
          <a:lstStyle/>
          <a:p>
            <a:r>
              <a:rPr lang="en-US" sz="2000" b="1" dirty="0" smtClean="0"/>
              <a:t> Goal: </a:t>
            </a:r>
            <a:r>
              <a:rPr lang="en-US" sz="2000" dirty="0" smtClean="0"/>
              <a:t>Using </a:t>
            </a:r>
            <a:r>
              <a:rPr lang="en-US" sz="2000" b="1" dirty="0" smtClean="0">
                <a:solidFill>
                  <a:srgbClr val="FF0000"/>
                </a:solidFill>
              </a:rPr>
              <a:t>DNA strands </a:t>
            </a:r>
            <a:r>
              <a:rPr lang="en-US" sz="2000" dirty="0" smtClean="0"/>
              <a:t>to create molecular computing circuits for </a:t>
            </a:r>
            <a:endParaRPr lang="en-US" sz="2000" dirty="0" smtClean="0"/>
          </a:p>
          <a:p>
            <a:r>
              <a:rPr lang="en-US" sz="2000" dirty="0" smtClean="0"/>
              <a:t> g</a:t>
            </a:r>
            <a:r>
              <a:rPr lang="en-US" sz="2000" dirty="0" smtClean="0"/>
              <a:t>enerating</a:t>
            </a:r>
            <a:r>
              <a:rPr lang="en-US" sz="2000" dirty="0" smtClean="0"/>
              <a:t> </a:t>
            </a:r>
            <a:r>
              <a:rPr lang="en-US" sz="2000" b="1" dirty="0" smtClean="0">
                <a:solidFill>
                  <a:srgbClr val="FF0000"/>
                </a:solidFill>
              </a:rPr>
              <a:t>probability </a:t>
            </a:r>
            <a:r>
              <a:rPr lang="en-US" sz="2000" b="1" dirty="0" smtClean="0">
                <a:solidFill>
                  <a:srgbClr val="FF0000"/>
                </a:solidFill>
              </a:rPr>
              <a:t>distributions  </a:t>
            </a:r>
            <a:endParaRPr lang="en-US" sz="2000" b="1" dirty="0">
              <a:solidFill>
                <a:srgbClr val="FF0000"/>
              </a:solidFill>
            </a:endParaRPr>
          </a:p>
        </p:txBody>
      </p:sp>
      <p:sp>
        <p:nvSpPr>
          <p:cNvPr id="53" name="TextBox 52"/>
          <p:cNvSpPr txBox="1"/>
          <p:nvPr/>
        </p:nvSpPr>
        <p:spPr>
          <a:xfrm>
            <a:off x="428237" y="1524000"/>
            <a:ext cx="8246168" cy="707886"/>
          </a:xfrm>
          <a:prstGeom prst="rect">
            <a:avLst/>
          </a:prstGeom>
          <a:noFill/>
        </p:spPr>
        <p:txBody>
          <a:bodyPr wrap="none" rtlCol="0">
            <a:spAutoFit/>
          </a:bodyPr>
          <a:lstStyle/>
          <a:p>
            <a:r>
              <a:rPr lang="en-US" sz="2000" b="1" dirty="0" smtClean="0"/>
              <a:t>Applications: </a:t>
            </a:r>
            <a:r>
              <a:rPr lang="en-US" sz="2000" dirty="0" smtClean="0"/>
              <a:t>creating a </a:t>
            </a:r>
            <a:r>
              <a:rPr lang="en-US" sz="2000" b="1" dirty="0" smtClean="0">
                <a:solidFill>
                  <a:srgbClr val="FF0000"/>
                </a:solidFill>
              </a:rPr>
              <a:t>global behavior </a:t>
            </a:r>
            <a:r>
              <a:rPr lang="en-US" sz="2000" dirty="0" smtClean="0"/>
              <a:t>(dosage of insulin) using a large </a:t>
            </a:r>
          </a:p>
          <a:p>
            <a:r>
              <a:rPr lang="en-US" sz="2000" dirty="0" smtClean="0"/>
              <a:t>Collection of </a:t>
            </a:r>
            <a:r>
              <a:rPr lang="en-US" sz="2000" b="1" dirty="0" smtClean="0">
                <a:solidFill>
                  <a:srgbClr val="FF0000"/>
                </a:solidFill>
              </a:rPr>
              <a:t>independent cells</a:t>
            </a:r>
            <a:r>
              <a:rPr lang="en-US" sz="2000" dirty="0" smtClean="0"/>
              <a:t> that react to </a:t>
            </a:r>
            <a:r>
              <a:rPr lang="en-US" sz="2000" b="1" dirty="0" smtClean="0">
                <a:solidFill>
                  <a:srgbClr val="FF0000"/>
                </a:solidFill>
              </a:rPr>
              <a:t>global variables </a:t>
            </a:r>
            <a:r>
              <a:rPr lang="en-US" sz="2000" dirty="0" smtClean="0"/>
              <a:t>(glucose level)  </a:t>
            </a:r>
            <a:endParaRPr lang="en-US" sz="2000" dirty="0"/>
          </a:p>
        </p:txBody>
      </p:sp>
      <p:sp>
        <p:nvSpPr>
          <p:cNvPr id="54" name="TextBox 53"/>
          <p:cNvSpPr txBox="1"/>
          <p:nvPr/>
        </p:nvSpPr>
        <p:spPr>
          <a:xfrm>
            <a:off x="457200" y="2286000"/>
            <a:ext cx="8597225" cy="707886"/>
          </a:xfrm>
          <a:prstGeom prst="rect">
            <a:avLst/>
          </a:prstGeom>
          <a:noFill/>
        </p:spPr>
        <p:txBody>
          <a:bodyPr wrap="none" rtlCol="0">
            <a:spAutoFit/>
          </a:bodyPr>
          <a:lstStyle/>
          <a:p>
            <a:r>
              <a:rPr lang="en-US" sz="2000" b="1" dirty="0" smtClean="0"/>
              <a:t>Developed a theory and algorithms for synthesis: </a:t>
            </a:r>
            <a:r>
              <a:rPr lang="en-US" sz="2000" dirty="0" smtClean="0"/>
              <a:t>synthesize </a:t>
            </a:r>
            <a:r>
              <a:rPr lang="en-US" sz="2000" b="1" dirty="0" smtClean="0">
                <a:solidFill>
                  <a:srgbClr val="FF0000"/>
                </a:solidFill>
              </a:rPr>
              <a:t>stochastic</a:t>
            </a:r>
            <a:r>
              <a:rPr lang="en-US" sz="2000" dirty="0" smtClean="0"/>
              <a:t> </a:t>
            </a:r>
          </a:p>
          <a:p>
            <a:r>
              <a:rPr lang="en-US" sz="2000" dirty="0" smtClean="0"/>
              <a:t>switching circuits </a:t>
            </a:r>
            <a:r>
              <a:rPr lang="en-US" sz="2000" b="1" dirty="0" smtClean="0">
                <a:solidFill>
                  <a:srgbClr val="FF0000"/>
                </a:solidFill>
              </a:rPr>
              <a:t>– a switch is a random variable </a:t>
            </a:r>
            <a:r>
              <a:rPr lang="en-US" sz="2000" dirty="0" smtClean="0"/>
              <a:t>– closed with probability 1/2  </a:t>
            </a:r>
            <a:endParaRPr lang="en-US" sz="2000" dirty="0"/>
          </a:p>
        </p:txBody>
      </p:sp>
      <p:grpSp>
        <p:nvGrpSpPr>
          <p:cNvPr id="2" name="Group 3"/>
          <p:cNvGrpSpPr>
            <a:grpSpLocks/>
          </p:cNvGrpSpPr>
          <p:nvPr/>
        </p:nvGrpSpPr>
        <p:grpSpPr bwMode="auto">
          <a:xfrm>
            <a:off x="533400" y="3581400"/>
            <a:ext cx="3657600" cy="1524000"/>
            <a:chOff x="1680" y="1104"/>
            <a:chExt cx="2304" cy="960"/>
          </a:xfrm>
        </p:grpSpPr>
        <p:sp>
          <p:nvSpPr>
            <p:cNvPr id="56" name="Line 4"/>
            <p:cNvSpPr>
              <a:spLocks noChangeShapeType="1"/>
            </p:cNvSpPr>
            <p:nvPr/>
          </p:nvSpPr>
          <p:spPr bwMode="auto">
            <a:xfrm flipH="1">
              <a:off x="2064" y="1968"/>
              <a:ext cx="240" cy="0"/>
            </a:xfrm>
            <a:prstGeom prst="line">
              <a:avLst/>
            </a:prstGeom>
            <a:noFill/>
            <a:ln w="38100">
              <a:solidFill>
                <a:srgbClr val="43FF43"/>
              </a:solidFill>
              <a:round/>
              <a:headEnd/>
              <a:tailEnd/>
            </a:ln>
            <a:effectLst/>
          </p:spPr>
          <p:txBody>
            <a:bodyPr/>
            <a:lstStyle/>
            <a:p>
              <a:endParaRPr lang="en-US" dirty="0"/>
            </a:p>
          </p:txBody>
        </p:sp>
        <p:grpSp>
          <p:nvGrpSpPr>
            <p:cNvPr id="3" name="Group 5"/>
            <p:cNvGrpSpPr>
              <a:grpSpLocks/>
            </p:cNvGrpSpPr>
            <p:nvPr/>
          </p:nvGrpSpPr>
          <p:grpSpPr bwMode="auto">
            <a:xfrm>
              <a:off x="1680" y="1104"/>
              <a:ext cx="2304" cy="576"/>
              <a:chOff x="192" y="3360"/>
              <a:chExt cx="2304" cy="576"/>
            </a:xfrm>
          </p:grpSpPr>
          <p:sp>
            <p:nvSpPr>
              <p:cNvPr id="64" name="Line 6"/>
              <p:cNvSpPr>
                <a:spLocks noChangeShapeType="1"/>
              </p:cNvSpPr>
              <p:nvPr/>
            </p:nvSpPr>
            <p:spPr bwMode="auto">
              <a:xfrm flipH="1">
                <a:off x="1344" y="3466"/>
                <a:ext cx="0" cy="374"/>
              </a:xfrm>
              <a:prstGeom prst="line">
                <a:avLst/>
              </a:prstGeom>
              <a:noFill/>
              <a:ln w="38100">
                <a:solidFill>
                  <a:srgbClr val="43FF43"/>
                </a:solidFill>
                <a:round/>
                <a:headEnd/>
                <a:tailEnd/>
              </a:ln>
              <a:effectLst/>
            </p:spPr>
            <p:txBody>
              <a:bodyPr/>
              <a:lstStyle/>
              <a:p>
                <a:endParaRPr lang="en-US" dirty="0"/>
              </a:p>
            </p:txBody>
          </p:sp>
          <p:grpSp>
            <p:nvGrpSpPr>
              <p:cNvPr id="4" name="Group 7"/>
              <p:cNvGrpSpPr>
                <a:grpSpLocks/>
              </p:cNvGrpSpPr>
              <p:nvPr/>
            </p:nvGrpSpPr>
            <p:grpSpPr bwMode="auto">
              <a:xfrm>
                <a:off x="1920" y="3552"/>
                <a:ext cx="576" cy="187"/>
                <a:chOff x="5040" y="1829"/>
                <a:chExt cx="576" cy="187"/>
              </a:xfrm>
            </p:grpSpPr>
            <p:sp>
              <p:nvSpPr>
                <p:cNvPr id="79" name="AutoShape 8"/>
                <p:cNvSpPr>
                  <a:spLocks noChangeArrowheads="1"/>
                </p:cNvSpPr>
                <p:nvPr/>
              </p:nvSpPr>
              <p:spPr bwMode="auto">
                <a:xfrm rot="-10800000">
                  <a:off x="5339" y="1829"/>
                  <a:ext cx="277" cy="187"/>
                </a:xfrm>
                <a:prstGeom prst="homePlate">
                  <a:avLst>
                    <a:gd name="adj" fmla="val 37032"/>
                  </a:avLst>
                </a:prstGeom>
                <a:solidFill>
                  <a:srgbClr val="43FF43"/>
                </a:solidFill>
                <a:ln w="38100">
                  <a:noFill/>
                  <a:miter lim="800000"/>
                  <a:headEnd/>
                  <a:tailEnd/>
                </a:ln>
                <a:effectLst/>
              </p:spPr>
              <p:txBody>
                <a:bodyPr wrap="none" anchor="ctr"/>
                <a:lstStyle/>
                <a:p>
                  <a:endParaRPr lang="en-US" dirty="0"/>
                </a:p>
              </p:txBody>
            </p:sp>
            <p:sp>
              <p:nvSpPr>
                <p:cNvPr id="80" name="Line 9"/>
                <p:cNvSpPr>
                  <a:spLocks noChangeShapeType="1"/>
                </p:cNvSpPr>
                <p:nvPr/>
              </p:nvSpPr>
              <p:spPr bwMode="auto">
                <a:xfrm flipH="1">
                  <a:off x="5040" y="1920"/>
                  <a:ext cx="347" cy="0"/>
                </a:xfrm>
                <a:prstGeom prst="line">
                  <a:avLst/>
                </a:prstGeom>
                <a:noFill/>
                <a:ln w="38100">
                  <a:solidFill>
                    <a:srgbClr val="43FF43"/>
                  </a:solidFill>
                  <a:round/>
                  <a:headEnd/>
                  <a:tailEnd/>
                </a:ln>
                <a:effectLst/>
              </p:spPr>
              <p:txBody>
                <a:bodyPr/>
                <a:lstStyle/>
                <a:p>
                  <a:endParaRPr lang="en-US" dirty="0"/>
                </a:p>
              </p:txBody>
            </p:sp>
          </p:grpSp>
          <p:grpSp>
            <p:nvGrpSpPr>
              <p:cNvPr id="5" name="Group 10"/>
              <p:cNvGrpSpPr>
                <a:grpSpLocks/>
              </p:cNvGrpSpPr>
              <p:nvPr/>
            </p:nvGrpSpPr>
            <p:grpSpPr bwMode="auto">
              <a:xfrm>
                <a:off x="1344" y="3552"/>
                <a:ext cx="588" cy="192"/>
                <a:chOff x="1812" y="1824"/>
                <a:chExt cx="588" cy="192"/>
              </a:xfrm>
            </p:grpSpPr>
            <p:cxnSp>
              <p:nvCxnSpPr>
                <p:cNvPr id="77" name="AutoShape 11"/>
                <p:cNvCxnSpPr>
                  <a:cxnSpLocks noChangeShapeType="1"/>
                </p:cNvCxnSpPr>
                <p:nvPr/>
              </p:nvCxnSpPr>
              <p:spPr bwMode="auto">
                <a:xfrm>
                  <a:off x="1812" y="1920"/>
                  <a:ext cx="588" cy="0"/>
                </a:xfrm>
                <a:prstGeom prst="straightConnector1">
                  <a:avLst/>
                </a:prstGeom>
                <a:noFill/>
                <a:ln w="28575">
                  <a:solidFill>
                    <a:schemeClr val="tx1"/>
                  </a:solidFill>
                  <a:round/>
                  <a:headEnd type="oval" w="med" len="med"/>
                  <a:tailEnd type="oval" w="med" len="med"/>
                </a:ln>
                <a:effectLst/>
              </p:spPr>
            </p:cxnSp>
            <p:sp>
              <p:nvSpPr>
                <p:cNvPr id="78" name="AutoShape 12"/>
                <p:cNvSpPr>
                  <a:spLocks noChangeAspect="1" noChangeArrowheads="1"/>
                </p:cNvSpPr>
                <p:nvPr/>
              </p:nvSpPr>
              <p:spPr bwMode="auto">
                <a:xfrm>
                  <a:off x="1968" y="1824"/>
                  <a:ext cx="192" cy="192"/>
                </a:xfrm>
                <a:prstGeom prst="diamond">
                  <a:avLst/>
                </a:prstGeom>
                <a:solidFill>
                  <a:srgbClr val="FF0000"/>
                </a:solidFill>
                <a:ln w="38100">
                  <a:noFill/>
                  <a:miter lim="800000"/>
                  <a:headEnd/>
                  <a:tailEnd/>
                </a:ln>
                <a:effectLst/>
              </p:spPr>
              <p:txBody>
                <a:bodyPr wrap="none" anchor="ctr"/>
                <a:lstStyle/>
                <a:p>
                  <a:endParaRPr lang="en-US" dirty="0"/>
                </a:p>
              </p:txBody>
            </p:sp>
          </p:grpSp>
          <p:sp>
            <p:nvSpPr>
              <p:cNvPr id="67" name="Line 13"/>
              <p:cNvSpPr>
                <a:spLocks noChangeShapeType="1"/>
              </p:cNvSpPr>
              <p:nvPr/>
            </p:nvSpPr>
            <p:spPr bwMode="auto">
              <a:xfrm flipH="1">
                <a:off x="768" y="3456"/>
                <a:ext cx="0" cy="374"/>
              </a:xfrm>
              <a:prstGeom prst="line">
                <a:avLst/>
              </a:prstGeom>
              <a:noFill/>
              <a:ln w="38100">
                <a:solidFill>
                  <a:srgbClr val="43FF43"/>
                </a:solidFill>
                <a:round/>
                <a:headEnd/>
                <a:tailEnd/>
              </a:ln>
              <a:effectLst/>
            </p:spPr>
            <p:txBody>
              <a:bodyPr/>
              <a:lstStyle/>
              <a:p>
                <a:endParaRPr lang="en-US" dirty="0"/>
              </a:p>
            </p:txBody>
          </p:sp>
          <p:grpSp>
            <p:nvGrpSpPr>
              <p:cNvPr id="6" name="Group 67"/>
              <p:cNvGrpSpPr>
                <a:grpSpLocks/>
              </p:cNvGrpSpPr>
              <p:nvPr/>
            </p:nvGrpSpPr>
            <p:grpSpPr bwMode="auto">
              <a:xfrm>
                <a:off x="756" y="3360"/>
                <a:ext cx="588" cy="192"/>
                <a:chOff x="2832" y="2544"/>
                <a:chExt cx="588" cy="192"/>
              </a:xfrm>
            </p:grpSpPr>
            <p:cxnSp>
              <p:nvCxnSpPr>
                <p:cNvPr id="75" name="AutoShape 15"/>
                <p:cNvCxnSpPr>
                  <a:cxnSpLocks noChangeShapeType="1"/>
                </p:cNvCxnSpPr>
                <p:nvPr/>
              </p:nvCxnSpPr>
              <p:spPr bwMode="auto">
                <a:xfrm>
                  <a:off x="2832" y="2638"/>
                  <a:ext cx="588" cy="0"/>
                </a:xfrm>
                <a:prstGeom prst="straightConnector1">
                  <a:avLst/>
                </a:prstGeom>
                <a:noFill/>
                <a:ln w="28575">
                  <a:solidFill>
                    <a:schemeClr val="tx1"/>
                  </a:solidFill>
                  <a:round/>
                  <a:headEnd type="oval" w="med" len="med"/>
                  <a:tailEnd type="oval" w="med" len="med"/>
                </a:ln>
                <a:effectLst/>
              </p:spPr>
            </p:cxnSp>
            <p:sp>
              <p:nvSpPr>
                <p:cNvPr id="76" name="AutoShape 16"/>
                <p:cNvSpPr>
                  <a:spLocks noChangeAspect="1" noChangeArrowheads="1"/>
                </p:cNvSpPr>
                <p:nvPr/>
              </p:nvSpPr>
              <p:spPr bwMode="auto">
                <a:xfrm>
                  <a:off x="3024" y="2544"/>
                  <a:ext cx="192" cy="192"/>
                </a:xfrm>
                <a:prstGeom prst="diamond">
                  <a:avLst/>
                </a:prstGeom>
                <a:solidFill>
                  <a:srgbClr val="FF0000"/>
                </a:solidFill>
                <a:ln w="38100">
                  <a:noFill/>
                  <a:miter lim="800000"/>
                  <a:headEnd/>
                  <a:tailEnd/>
                </a:ln>
                <a:effectLst/>
              </p:spPr>
              <p:txBody>
                <a:bodyPr wrap="none" anchor="ctr"/>
                <a:lstStyle/>
                <a:p>
                  <a:endParaRPr lang="en-US" dirty="0"/>
                </a:p>
              </p:txBody>
            </p:sp>
          </p:grpSp>
          <p:grpSp>
            <p:nvGrpSpPr>
              <p:cNvPr id="10" name="Group 17"/>
              <p:cNvGrpSpPr>
                <a:grpSpLocks/>
              </p:cNvGrpSpPr>
              <p:nvPr/>
            </p:nvGrpSpPr>
            <p:grpSpPr bwMode="auto">
              <a:xfrm>
                <a:off x="756" y="3744"/>
                <a:ext cx="588" cy="192"/>
                <a:chOff x="2832" y="2880"/>
                <a:chExt cx="588" cy="192"/>
              </a:xfrm>
            </p:grpSpPr>
            <p:cxnSp>
              <p:nvCxnSpPr>
                <p:cNvPr id="73" name="AutoShape 18"/>
                <p:cNvCxnSpPr>
                  <a:cxnSpLocks noChangeShapeType="1"/>
                </p:cNvCxnSpPr>
                <p:nvPr/>
              </p:nvCxnSpPr>
              <p:spPr bwMode="auto">
                <a:xfrm>
                  <a:off x="2832" y="2974"/>
                  <a:ext cx="588" cy="0"/>
                </a:xfrm>
                <a:prstGeom prst="straightConnector1">
                  <a:avLst/>
                </a:prstGeom>
                <a:noFill/>
                <a:ln w="28575">
                  <a:solidFill>
                    <a:schemeClr val="tx1"/>
                  </a:solidFill>
                  <a:round/>
                  <a:headEnd type="oval" w="med" len="med"/>
                  <a:tailEnd type="oval" w="med" len="med"/>
                </a:ln>
                <a:effectLst/>
              </p:spPr>
            </p:cxnSp>
            <p:sp>
              <p:nvSpPr>
                <p:cNvPr id="74" name="AutoShape 19"/>
                <p:cNvSpPr>
                  <a:spLocks noChangeAspect="1" noChangeArrowheads="1"/>
                </p:cNvSpPr>
                <p:nvPr/>
              </p:nvSpPr>
              <p:spPr bwMode="auto">
                <a:xfrm>
                  <a:off x="3024" y="2880"/>
                  <a:ext cx="192" cy="192"/>
                </a:xfrm>
                <a:prstGeom prst="diamond">
                  <a:avLst/>
                </a:prstGeom>
                <a:solidFill>
                  <a:srgbClr val="FF0000"/>
                </a:solidFill>
                <a:ln w="38100">
                  <a:noFill/>
                  <a:miter lim="800000"/>
                  <a:headEnd/>
                  <a:tailEnd/>
                </a:ln>
                <a:effectLst/>
              </p:spPr>
              <p:txBody>
                <a:bodyPr wrap="none" anchor="ctr"/>
                <a:lstStyle/>
                <a:p>
                  <a:endParaRPr lang="en-US" dirty="0"/>
                </a:p>
              </p:txBody>
            </p:sp>
          </p:grpSp>
          <p:grpSp>
            <p:nvGrpSpPr>
              <p:cNvPr id="11" name="Group 20"/>
              <p:cNvGrpSpPr>
                <a:grpSpLocks/>
              </p:cNvGrpSpPr>
              <p:nvPr/>
            </p:nvGrpSpPr>
            <p:grpSpPr bwMode="auto">
              <a:xfrm>
                <a:off x="192" y="3552"/>
                <a:ext cx="576" cy="187"/>
                <a:chOff x="3286" y="1824"/>
                <a:chExt cx="576" cy="187"/>
              </a:xfrm>
            </p:grpSpPr>
            <p:sp>
              <p:nvSpPr>
                <p:cNvPr id="71" name="Line 21"/>
                <p:cNvSpPr>
                  <a:spLocks noChangeShapeType="1"/>
                </p:cNvSpPr>
                <p:nvPr/>
              </p:nvSpPr>
              <p:spPr bwMode="auto">
                <a:xfrm flipH="1">
                  <a:off x="3515" y="1920"/>
                  <a:ext cx="347" cy="0"/>
                </a:xfrm>
                <a:prstGeom prst="line">
                  <a:avLst/>
                </a:prstGeom>
                <a:noFill/>
                <a:ln w="38100">
                  <a:solidFill>
                    <a:srgbClr val="43FF43"/>
                  </a:solidFill>
                  <a:round/>
                  <a:headEnd/>
                  <a:tailEnd/>
                </a:ln>
                <a:effectLst/>
              </p:spPr>
              <p:txBody>
                <a:bodyPr/>
                <a:lstStyle/>
                <a:p>
                  <a:endParaRPr lang="en-US" dirty="0"/>
                </a:p>
              </p:txBody>
            </p:sp>
            <p:sp>
              <p:nvSpPr>
                <p:cNvPr id="72" name="AutoShape 22"/>
                <p:cNvSpPr>
                  <a:spLocks noChangeArrowheads="1"/>
                </p:cNvSpPr>
                <p:nvPr/>
              </p:nvSpPr>
              <p:spPr bwMode="auto">
                <a:xfrm>
                  <a:off x="3286" y="1824"/>
                  <a:ext cx="277" cy="187"/>
                </a:xfrm>
                <a:prstGeom prst="homePlate">
                  <a:avLst>
                    <a:gd name="adj" fmla="val 37032"/>
                  </a:avLst>
                </a:prstGeom>
                <a:solidFill>
                  <a:srgbClr val="43FF43"/>
                </a:solidFill>
                <a:ln w="38100">
                  <a:noFill/>
                  <a:miter lim="800000"/>
                  <a:headEnd/>
                  <a:tailEnd/>
                </a:ln>
                <a:effectLst/>
              </p:spPr>
              <p:txBody>
                <a:bodyPr wrap="none" anchor="ctr"/>
                <a:lstStyle/>
                <a:p>
                  <a:endParaRPr lang="en-US" dirty="0"/>
                </a:p>
              </p:txBody>
            </p:sp>
          </p:grpSp>
        </p:grpSp>
        <p:sp>
          <p:nvSpPr>
            <p:cNvPr id="58" name="Line 23"/>
            <p:cNvSpPr>
              <a:spLocks noChangeShapeType="1"/>
            </p:cNvSpPr>
            <p:nvPr/>
          </p:nvSpPr>
          <p:spPr bwMode="auto">
            <a:xfrm flipH="1">
              <a:off x="3456" y="1392"/>
              <a:ext cx="0" cy="576"/>
            </a:xfrm>
            <a:prstGeom prst="line">
              <a:avLst/>
            </a:prstGeom>
            <a:noFill/>
            <a:ln w="38100">
              <a:solidFill>
                <a:srgbClr val="43FF43"/>
              </a:solidFill>
              <a:round/>
              <a:headEnd/>
              <a:tailEnd/>
            </a:ln>
            <a:effectLst/>
          </p:spPr>
          <p:txBody>
            <a:bodyPr/>
            <a:lstStyle/>
            <a:p>
              <a:endParaRPr lang="en-US" dirty="0"/>
            </a:p>
          </p:txBody>
        </p:sp>
        <p:sp>
          <p:nvSpPr>
            <p:cNvPr id="59" name="Line 24"/>
            <p:cNvSpPr>
              <a:spLocks noChangeShapeType="1"/>
            </p:cNvSpPr>
            <p:nvPr/>
          </p:nvSpPr>
          <p:spPr bwMode="auto">
            <a:xfrm flipH="1">
              <a:off x="2832" y="1968"/>
              <a:ext cx="635" cy="0"/>
            </a:xfrm>
            <a:prstGeom prst="line">
              <a:avLst/>
            </a:prstGeom>
            <a:noFill/>
            <a:ln w="38100">
              <a:solidFill>
                <a:srgbClr val="43FF43"/>
              </a:solidFill>
              <a:round/>
              <a:headEnd/>
              <a:tailEnd/>
            </a:ln>
            <a:effectLst/>
          </p:spPr>
          <p:txBody>
            <a:bodyPr/>
            <a:lstStyle/>
            <a:p>
              <a:endParaRPr lang="en-US" dirty="0"/>
            </a:p>
          </p:txBody>
        </p:sp>
        <p:grpSp>
          <p:nvGrpSpPr>
            <p:cNvPr id="12" name="Group 25"/>
            <p:cNvGrpSpPr>
              <a:grpSpLocks/>
            </p:cNvGrpSpPr>
            <p:nvPr/>
          </p:nvGrpSpPr>
          <p:grpSpPr bwMode="auto">
            <a:xfrm>
              <a:off x="2256" y="1872"/>
              <a:ext cx="588" cy="192"/>
              <a:chOff x="2832" y="2544"/>
              <a:chExt cx="588" cy="192"/>
            </a:xfrm>
          </p:grpSpPr>
          <p:cxnSp>
            <p:nvCxnSpPr>
              <p:cNvPr id="62" name="AutoShape 26"/>
              <p:cNvCxnSpPr>
                <a:cxnSpLocks noChangeShapeType="1"/>
              </p:cNvCxnSpPr>
              <p:nvPr/>
            </p:nvCxnSpPr>
            <p:spPr bwMode="auto">
              <a:xfrm>
                <a:off x="2832" y="2638"/>
                <a:ext cx="588" cy="0"/>
              </a:xfrm>
              <a:prstGeom prst="straightConnector1">
                <a:avLst/>
              </a:prstGeom>
              <a:noFill/>
              <a:ln w="28575">
                <a:solidFill>
                  <a:schemeClr val="tx1"/>
                </a:solidFill>
                <a:round/>
                <a:headEnd type="oval" w="med" len="med"/>
                <a:tailEnd type="oval" w="med" len="med"/>
              </a:ln>
              <a:effectLst/>
            </p:spPr>
          </p:cxnSp>
          <p:sp>
            <p:nvSpPr>
              <p:cNvPr id="63" name="AutoShape 27"/>
              <p:cNvSpPr>
                <a:spLocks noChangeAspect="1" noChangeArrowheads="1"/>
              </p:cNvSpPr>
              <p:nvPr/>
            </p:nvSpPr>
            <p:spPr bwMode="auto">
              <a:xfrm>
                <a:off x="3024" y="2544"/>
                <a:ext cx="192" cy="192"/>
              </a:xfrm>
              <a:prstGeom prst="diamond">
                <a:avLst/>
              </a:prstGeom>
              <a:solidFill>
                <a:srgbClr val="FF0000"/>
              </a:solidFill>
              <a:ln w="38100">
                <a:noFill/>
                <a:miter lim="800000"/>
                <a:headEnd/>
                <a:tailEnd/>
              </a:ln>
              <a:effectLst/>
            </p:spPr>
            <p:txBody>
              <a:bodyPr wrap="none" anchor="ctr"/>
              <a:lstStyle/>
              <a:p>
                <a:endParaRPr lang="en-US" dirty="0"/>
              </a:p>
            </p:txBody>
          </p:sp>
        </p:grpSp>
        <p:sp>
          <p:nvSpPr>
            <p:cNvPr id="61" name="Line 28"/>
            <p:cNvSpPr>
              <a:spLocks noChangeShapeType="1"/>
            </p:cNvSpPr>
            <p:nvPr/>
          </p:nvSpPr>
          <p:spPr bwMode="auto">
            <a:xfrm flipH="1">
              <a:off x="2064" y="1392"/>
              <a:ext cx="0" cy="576"/>
            </a:xfrm>
            <a:prstGeom prst="line">
              <a:avLst/>
            </a:prstGeom>
            <a:noFill/>
            <a:ln w="38100">
              <a:solidFill>
                <a:srgbClr val="43FF43"/>
              </a:solidFill>
              <a:round/>
              <a:headEnd/>
              <a:tailEnd/>
            </a:ln>
            <a:effectLst/>
          </p:spPr>
          <p:txBody>
            <a:bodyPr/>
            <a:lstStyle/>
            <a:p>
              <a:endParaRPr lang="en-US" dirty="0"/>
            </a:p>
          </p:txBody>
        </p:sp>
      </p:grpSp>
      <p:sp>
        <p:nvSpPr>
          <p:cNvPr id="85" name="TextBox 84"/>
          <p:cNvSpPr txBox="1"/>
          <p:nvPr/>
        </p:nvSpPr>
        <p:spPr>
          <a:xfrm>
            <a:off x="685800" y="3124200"/>
            <a:ext cx="2506264" cy="369332"/>
          </a:xfrm>
          <a:prstGeom prst="rect">
            <a:avLst/>
          </a:prstGeom>
          <a:noFill/>
        </p:spPr>
        <p:txBody>
          <a:bodyPr wrap="none" rtlCol="0">
            <a:spAutoFit/>
          </a:bodyPr>
          <a:lstStyle/>
          <a:p>
            <a:r>
              <a:rPr lang="en-US" sz="1800" b="1" dirty="0" smtClean="0">
                <a:solidFill>
                  <a:srgbClr val="00B0F0"/>
                </a:solidFill>
              </a:rPr>
              <a:t>A relay circuit for 11/16</a:t>
            </a:r>
            <a:endParaRPr lang="en-US" sz="1800" b="1" dirty="0">
              <a:solidFill>
                <a:srgbClr val="00B0F0"/>
              </a:solidFill>
            </a:endParaRPr>
          </a:p>
        </p:txBody>
      </p:sp>
      <p:sp>
        <p:nvSpPr>
          <p:cNvPr id="86" name="TextBox 85"/>
          <p:cNvSpPr txBox="1"/>
          <p:nvPr/>
        </p:nvSpPr>
        <p:spPr>
          <a:xfrm>
            <a:off x="3617744" y="3124200"/>
            <a:ext cx="5526256" cy="369332"/>
          </a:xfrm>
          <a:prstGeom prst="rect">
            <a:avLst/>
          </a:prstGeom>
          <a:noFill/>
        </p:spPr>
        <p:txBody>
          <a:bodyPr wrap="none" rtlCol="0">
            <a:spAutoFit/>
          </a:bodyPr>
          <a:lstStyle/>
          <a:p>
            <a:r>
              <a:rPr lang="en-US" sz="1800" b="1" dirty="0" smtClean="0">
                <a:solidFill>
                  <a:srgbClr val="00B0F0"/>
                </a:solidFill>
              </a:rPr>
              <a:t>Implementation using DNA Toehold branch migration</a:t>
            </a:r>
            <a:endParaRPr lang="en-US" sz="1800" b="1" dirty="0">
              <a:solidFill>
                <a:srgbClr val="00B0F0"/>
              </a:solidFill>
            </a:endParaRPr>
          </a:p>
        </p:txBody>
      </p:sp>
      <p:sp>
        <p:nvSpPr>
          <p:cNvPr id="87" name="TextBox 86"/>
          <p:cNvSpPr txBox="1"/>
          <p:nvPr/>
        </p:nvSpPr>
        <p:spPr>
          <a:xfrm>
            <a:off x="0" y="6550223"/>
            <a:ext cx="5505225" cy="307777"/>
          </a:xfrm>
          <a:prstGeom prst="rect">
            <a:avLst/>
          </a:prstGeom>
          <a:noFill/>
          <a:ln>
            <a:noFill/>
          </a:ln>
        </p:spPr>
        <p:txBody>
          <a:bodyPr wrap="none" rtlCol="0">
            <a:spAutoFit/>
          </a:bodyPr>
          <a:lstStyle/>
          <a:p>
            <a:r>
              <a:rPr lang="en-US" sz="1400" dirty="0" smtClean="0">
                <a:solidFill>
                  <a:srgbClr val="00B050"/>
                </a:solidFill>
              </a:rPr>
              <a:t>Molecular Programming Project – NSF Expeditions in computing program</a:t>
            </a:r>
            <a:endParaRPr lang="en-US" sz="1400" dirty="0">
              <a:solidFill>
                <a:srgbClr val="00B050"/>
              </a:solidFill>
            </a:endParaRPr>
          </a:p>
        </p:txBody>
      </p:sp>
      <p:cxnSp>
        <p:nvCxnSpPr>
          <p:cNvPr id="94" name="AutoShape 8"/>
          <p:cNvCxnSpPr>
            <a:cxnSpLocks noChangeShapeType="1"/>
          </p:cNvCxnSpPr>
          <p:nvPr/>
        </p:nvCxnSpPr>
        <p:spPr bwMode="auto">
          <a:xfrm>
            <a:off x="7086600" y="4724400"/>
            <a:ext cx="914400" cy="1588"/>
          </a:xfrm>
          <a:prstGeom prst="straightConnector1">
            <a:avLst/>
          </a:prstGeom>
          <a:noFill/>
          <a:ln w="63500">
            <a:solidFill>
              <a:schemeClr val="tx2">
                <a:lumMod val="20000"/>
                <a:lumOff val="80000"/>
              </a:schemeClr>
            </a:solidFill>
            <a:round/>
            <a:headEnd/>
            <a:tailEnd/>
          </a:ln>
        </p:spPr>
      </p:cxnSp>
      <p:cxnSp>
        <p:nvCxnSpPr>
          <p:cNvPr id="90" name="AutoShape 4"/>
          <p:cNvCxnSpPr>
            <a:cxnSpLocks noChangeShapeType="1"/>
          </p:cNvCxnSpPr>
          <p:nvPr/>
        </p:nvCxnSpPr>
        <p:spPr bwMode="auto">
          <a:xfrm rot="16200000">
            <a:off x="6331980" y="3955020"/>
            <a:ext cx="0" cy="1995959"/>
          </a:xfrm>
          <a:prstGeom prst="straightConnector1">
            <a:avLst/>
          </a:prstGeom>
          <a:noFill/>
          <a:ln w="63500">
            <a:solidFill>
              <a:schemeClr val="tx1"/>
            </a:solidFill>
            <a:round/>
            <a:headEnd/>
            <a:tailEnd/>
          </a:ln>
        </p:spPr>
      </p:cxnSp>
      <p:cxnSp>
        <p:nvCxnSpPr>
          <p:cNvPr id="91" name="AutoShape 5"/>
          <p:cNvCxnSpPr>
            <a:cxnSpLocks noChangeShapeType="1"/>
          </p:cNvCxnSpPr>
          <p:nvPr/>
        </p:nvCxnSpPr>
        <p:spPr bwMode="auto">
          <a:xfrm flipV="1">
            <a:off x="7162800" y="4953000"/>
            <a:ext cx="182679" cy="152400"/>
          </a:xfrm>
          <a:prstGeom prst="straightConnector1">
            <a:avLst/>
          </a:prstGeom>
          <a:noFill/>
          <a:ln w="63500">
            <a:solidFill>
              <a:schemeClr val="tx1"/>
            </a:solidFill>
            <a:round/>
            <a:headEnd/>
            <a:tailEnd/>
          </a:ln>
        </p:spPr>
      </p:cxnSp>
      <p:cxnSp>
        <p:nvCxnSpPr>
          <p:cNvPr id="93" name="AutoShape 7"/>
          <p:cNvCxnSpPr>
            <a:cxnSpLocks noChangeShapeType="1"/>
          </p:cNvCxnSpPr>
          <p:nvPr/>
        </p:nvCxnSpPr>
        <p:spPr bwMode="auto">
          <a:xfrm rot="16200000">
            <a:off x="6740093" y="4149294"/>
            <a:ext cx="0" cy="1150214"/>
          </a:xfrm>
          <a:prstGeom prst="straightConnector1">
            <a:avLst/>
          </a:prstGeom>
          <a:noFill/>
          <a:ln w="63500">
            <a:solidFill>
              <a:schemeClr val="tx1"/>
            </a:solidFill>
            <a:round/>
            <a:headEnd/>
            <a:tailEnd/>
          </a:ln>
        </p:spPr>
      </p:cxnSp>
      <p:cxnSp>
        <p:nvCxnSpPr>
          <p:cNvPr id="95" name="AutoShape 9"/>
          <p:cNvCxnSpPr>
            <a:cxnSpLocks noChangeShapeType="1"/>
          </p:cNvCxnSpPr>
          <p:nvPr/>
        </p:nvCxnSpPr>
        <p:spPr bwMode="auto">
          <a:xfrm flipV="1">
            <a:off x="4800600" y="4612226"/>
            <a:ext cx="228602" cy="112174"/>
          </a:xfrm>
          <a:prstGeom prst="straightConnector1">
            <a:avLst/>
          </a:prstGeom>
          <a:noFill/>
          <a:ln w="63500">
            <a:solidFill>
              <a:srgbClr val="FF0000"/>
            </a:solidFill>
            <a:round/>
            <a:headEnd/>
            <a:tailEnd/>
          </a:ln>
        </p:spPr>
      </p:cxnSp>
      <p:cxnSp>
        <p:nvCxnSpPr>
          <p:cNvPr id="99" name="AutoShape 13"/>
          <p:cNvCxnSpPr>
            <a:cxnSpLocks noChangeShapeType="1"/>
          </p:cNvCxnSpPr>
          <p:nvPr/>
        </p:nvCxnSpPr>
        <p:spPr bwMode="auto">
          <a:xfrm rot="16200000">
            <a:off x="6360152" y="4846955"/>
            <a:ext cx="157150" cy="0"/>
          </a:xfrm>
          <a:prstGeom prst="straightConnector1">
            <a:avLst/>
          </a:prstGeom>
          <a:noFill/>
          <a:ln w="9525">
            <a:solidFill>
              <a:schemeClr val="tx1"/>
            </a:solidFill>
            <a:round/>
            <a:headEnd/>
            <a:tailEnd/>
          </a:ln>
        </p:spPr>
      </p:cxnSp>
      <p:cxnSp>
        <p:nvCxnSpPr>
          <p:cNvPr id="100" name="AutoShape 14"/>
          <p:cNvCxnSpPr>
            <a:cxnSpLocks noChangeShapeType="1"/>
          </p:cNvCxnSpPr>
          <p:nvPr/>
        </p:nvCxnSpPr>
        <p:spPr bwMode="auto">
          <a:xfrm rot="16200000">
            <a:off x="6445572" y="4846955"/>
            <a:ext cx="157150" cy="0"/>
          </a:xfrm>
          <a:prstGeom prst="straightConnector1">
            <a:avLst/>
          </a:prstGeom>
          <a:noFill/>
          <a:ln w="9525">
            <a:solidFill>
              <a:schemeClr val="tx1"/>
            </a:solidFill>
            <a:round/>
            <a:headEnd/>
            <a:tailEnd/>
          </a:ln>
        </p:spPr>
      </p:cxnSp>
      <p:cxnSp>
        <p:nvCxnSpPr>
          <p:cNvPr id="101" name="AutoShape 15"/>
          <p:cNvCxnSpPr>
            <a:cxnSpLocks noChangeShapeType="1"/>
          </p:cNvCxnSpPr>
          <p:nvPr/>
        </p:nvCxnSpPr>
        <p:spPr bwMode="auto">
          <a:xfrm rot="16200000">
            <a:off x="6531838" y="4846955"/>
            <a:ext cx="157150" cy="0"/>
          </a:xfrm>
          <a:prstGeom prst="straightConnector1">
            <a:avLst/>
          </a:prstGeom>
          <a:noFill/>
          <a:ln w="9525">
            <a:solidFill>
              <a:schemeClr val="tx1"/>
            </a:solidFill>
            <a:round/>
            <a:headEnd/>
            <a:tailEnd/>
          </a:ln>
        </p:spPr>
      </p:cxnSp>
      <p:cxnSp>
        <p:nvCxnSpPr>
          <p:cNvPr id="102" name="AutoShape 16"/>
          <p:cNvCxnSpPr>
            <a:cxnSpLocks noChangeShapeType="1"/>
          </p:cNvCxnSpPr>
          <p:nvPr/>
        </p:nvCxnSpPr>
        <p:spPr bwMode="auto">
          <a:xfrm rot="16200000">
            <a:off x="6617258" y="4846955"/>
            <a:ext cx="157150" cy="0"/>
          </a:xfrm>
          <a:prstGeom prst="straightConnector1">
            <a:avLst/>
          </a:prstGeom>
          <a:noFill/>
          <a:ln w="9525">
            <a:solidFill>
              <a:schemeClr val="tx1"/>
            </a:solidFill>
            <a:round/>
            <a:headEnd/>
            <a:tailEnd/>
          </a:ln>
        </p:spPr>
      </p:cxnSp>
      <p:cxnSp>
        <p:nvCxnSpPr>
          <p:cNvPr id="103" name="AutoShape 17"/>
          <p:cNvCxnSpPr>
            <a:cxnSpLocks noChangeShapeType="1"/>
          </p:cNvCxnSpPr>
          <p:nvPr/>
        </p:nvCxnSpPr>
        <p:spPr bwMode="auto">
          <a:xfrm rot="16200000">
            <a:off x="6703525" y="4846955"/>
            <a:ext cx="157150" cy="0"/>
          </a:xfrm>
          <a:prstGeom prst="straightConnector1">
            <a:avLst/>
          </a:prstGeom>
          <a:noFill/>
          <a:ln w="9525">
            <a:solidFill>
              <a:schemeClr val="tx1"/>
            </a:solidFill>
            <a:round/>
            <a:headEnd/>
            <a:tailEnd/>
          </a:ln>
        </p:spPr>
      </p:cxnSp>
      <p:cxnSp>
        <p:nvCxnSpPr>
          <p:cNvPr id="104" name="AutoShape 18"/>
          <p:cNvCxnSpPr>
            <a:cxnSpLocks noChangeShapeType="1"/>
          </p:cNvCxnSpPr>
          <p:nvPr/>
        </p:nvCxnSpPr>
        <p:spPr bwMode="auto">
          <a:xfrm rot="16200000">
            <a:off x="6788945" y="4846955"/>
            <a:ext cx="157150" cy="0"/>
          </a:xfrm>
          <a:prstGeom prst="straightConnector1">
            <a:avLst/>
          </a:prstGeom>
          <a:noFill/>
          <a:ln w="9525">
            <a:solidFill>
              <a:schemeClr val="tx1"/>
            </a:solidFill>
            <a:round/>
            <a:headEnd/>
            <a:tailEnd/>
          </a:ln>
        </p:spPr>
      </p:cxnSp>
      <p:cxnSp>
        <p:nvCxnSpPr>
          <p:cNvPr id="105" name="AutoShape 19"/>
          <p:cNvCxnSpPr>
            <a:cxnSpLocks noChangeShapeType="1"/>
          </p:cNvCxnSpPr>
          <p:nvPr/>
        </p:nvCxnSpPr>
        <p:spPr bwMode="auto">
          <a:xfrm rot="16200000">
            <a:off x="6875211" y="4846955"/>
            <a:ext cx="157150" cy="0"/>
          </a:xfrm>
          <a:prstGeom prst="straightConnector1">
            <a:avLst/>
          </a:prstGeom>
          <a:noFill/>
          <a:ln w="9525">
            <a:solidFill>
              <a:schemeClr val="tx1"/>
            </a:solidFill>
            <a:round/>
            <a:headEnd/>
            <a:tailEnd/>
          </a:ln>
        </p:spPr>
      </p:cxnSp>
      <p:cxnSp>
        <p:nvCxnSpPr>
          <p:cNvPr id="106" name="AutoShape 20"/>
          <p:cNvCxnSpPr>
            <a:cxnSpLocks noChangeShapeType="1"/>
          </p:cNvCxnSpPr>
          <p:nvPr/>
        </p:nvCxnSpPr>
        <p:spPr bwMode="auto">
          <a:xfrm rot="16200000">
            <a:off x="6960631" y="4846955"/>
            <a:ext cx="157150" cy="0"/>
          </a:xfrm>
          <a:prstGeom prst="straightConnector1">
            <a:avLst/>
          </a:prstGeom>
          <a:noFill/>
          <a:ln w="9525">
            <a:solidFill>
              <a:schemeClr val="tx1"/>
            </a:solidFill>
            <a:round/>
            <a:headEnd/>
            <a:tailEnd/>
          </a:ln>
        </p:spPr>
      </p:cxnSp>
      <p:cxnSp>
        <p:nvCxnSpPr>
          <p:cNvPr id="107" name="AutoShape 21"/>
          <p:cNvCxnSpPr>
            <a:cxnSpLocks noChangeShapeType="1"/>
          </p:cNvCxnSpPr>
          <p:nvPr/>
        </p:nvCxnSpPr>
        <p:spPr bwMode="auto">
          <a:xfrm rot="16200000">
            <a:off x="7046897" y="4846955"/>
            <a:ext cx="157150" cy="0"/>
          </a:xfrm>
          <a:prstGeom prst="straightConnector1">
            <a:avLst/>
          </a:prstGeom>
          <a:noFill/>
          <a:ln w="9525">
            <a:solidFill>
              <a:schemeClr val="tx1"/>
            </a:solidFill>
            <a:round/>
            <a:headEnd/>
            <a:tailEnd/>
          </a:ln>
        </p:spPr>
      </p:cxnSp>
      <p:cxnSp>
        <p:nvCxnSpPr>
          <p:cNvPr id="108" name="AutoShape 22"/>
          <p:cNvCxnSpPr>
            <a:cxnSpLocks noChangeShapeType="1"/>
          </p:cNvCxnSpPr>
          <p:nvPr/>
        </p:nvCxnSpPr>
        <p:spPr bwMode="auto">
          <a:xfrm rot="16200000">
            <a:off x="7132317" y="4846955"/>
            <a:ext cx="157150" cy="0"/>
          </a:xfrm>
          <a:prstGeom prst="straightConnector1">
            <a:avLst/>
          </a:prstGeom>
          <a:noFill/>
          <a:ln w="9525">
            <a:solidFill>
              <a:schemeClr val="tx1"/>
            </a:solidFill>
            <a:round/>
            <a:headEnd/>
            <a:tailEnd/>
          </a:ln>
        </p:spPr>
      </p:cxnSp>
      <p:cxnSp>
        <p:nvCxnSpPr>
          <p:cNvPr id="109" name="AutoShape 23"/>
          <p:cNvCxnSpPr>
            <a:cxnSpLocks noChangeShapeType="1"/>
          </p:cNvCxnSpPr>
          <p:nvPr/>
        </p:nvCxnSpPr>
        <p:spPr bwMode="auto">
          <a:xfrm rot="16200000">
            <a:off x="7218583" y="4846955"/>
            <a:ext cx="157150" cy="0"/>
          </a:xfrm>
          <a:prstGeom prst="straightConnector1">
            <a:avLst/>
          </a:prstGeom>
          <a:noFill/>
          <a:ln w="9525">
            <a:solidFill>
              <a:schemeClr val="tx1"/>
            </a:solidFill>
            <a:round/>
            <a:headEnd/>
            <a:tailEnd/>
          </a:ln>
        </p:spPr>
      </p:cxnSp>
      <p:cxnSp>
        <p:nvCxnSpPr>
          <p:cNvPr id="110" name="AutoShape 24"/>
          <p:cNvCxnSpPr>
            <a:cxnSpLocks noChangeShapeType="1"/>
          </p:cNvCxnSpPr>
          <p:nvPr/>
        </p:nvCxnSpPr>
        <p:spPr bwMode="auto">
          <a:xfrm rot="16200000">
            <a:off x="6273886" y="4846955"/>
            <a:ext cx="157150" cy="0"/>
          </a:xfrm>
          <a:prstGeom prst="straightConnector1">
            <a:avLst/>
          </a:prstGeom>
          <a:noFill/>
          <a:ln w="9525">
            <a:solidFill>
              <a:schemeClr val="tx1"/>
            </a:solidFill>
            <a:round/>
            <a:headEnd/>
            <a:tailEnd/>
          </a:ln>
        </p:spPr>
      </p:cxnSp>
      <p:cxnSp>
        <p:nvCxnSpPr>
          <p:cNvPr id="111" name="AutoShape 25"/>
          <p:cNvCxnSpPr>
            <a:cxnSpLocks noChangeShapeType="1"/>
          </p:cNvCxnSpPr>
          <p:nvPr/>
        </p:nvCxnSpPr>
        <p:spPr bwMode="auto">
          <a:xfrm rot="16200000">
            <a:off x="6188465" y="4846955"/>
            <a:ext cx="157150" cy="0"/>
          </a:xfrm>
          <a:prstGeom prst="straightConnector1">
            <a:avLst/>
          </a:prstGeom>
          <a:noFill/>
          <a:ln w="9525">
            <a:solidFill>
              <a:schemeClr val="tx1"/>
            </a:solidFill>
            <a:round/>
            <a:headEnd/>
            <a:tailEnd/>
          </a:ln>
        </p:spPr>
      </p:cxnSp>
      <p:cxnSp>
        <p:nvCxnSpPr>
          <p:cNvPr id="112" name="AutoShape 31"/>
          <p:cNvCxnSpPr>
            <a:cxnSpLocks noChangeShapeType="1"/>
          </p:cNvCxnSpPr>
          <p:nvPr/>
        </p:nvCxnSpPr>
        <p:spPr bwMode="auto">
          <a:xfrm>
            <a:off x="4758893" y="4953000"/>
            <a:ext cx="575107" cy="0"/>
          </a:xfrm>
          <a:prstGeom prst="straightConnector1">
            <a:avLst/>
          </a:prstGeom>
          <a:noFill/>
          <a:ln w="63500">
            <a:solidFill>
              <a:srgbClr val="FF0000"/>
            </a:solidFill>
            <a:round/>
            <a:headEnd/>
            <a:tailEnd/>
          </a:ln>
        </p:spPr>
      </p:cxnSp>
      <p:cxnSp>
        <p:nvCxnSpPr>
          <p:cNvPr id="113" name="AutoShape 32"/>
          <p:cNvCxnSpPr>
            <a:cxnSpLocks noChangeShapeType="1"/>
          </p:cNvCxnSpPr>
          <p:nvPr/>
        </p:nvCxnSpPr>
        <p:spPr bwMode="auto">
          <a:xfrm>
            <a:off x="4758893" y="4724400"/>
            <a:ext cx="575107" cy="0"/>
          </a:xfrm>
          <a:prstGeom prst="straightConnector1">
            <a:avLst/>
          </a:prstGeom>
          <a:noFill/>
          <a:ln w="63500">
            <a:solidFill>
              <a:srgbClr val="FF0000"/>
            </a:solidFill>
            <a:round/>
            <a:headEnd/>
            <a:tailEnd/>
          </a:ln>
        </p:spPr>
      </p:cxnSp>
      <p:grpSp>
        <p:nvGrpSpPr>
          <p:cNvPr id="13" name="Group 33"/>
          <p:cNvGrpSpPr>
            <a:grpSpLocks/>
          </p:cNvGrpSpPr>
          <p:nvPr/>
        </p:nvGrpSpPr>
        <p:grpSpPr bwMode="auto">
          <a:xfrm>
            <a:off x="4814050" y="4768379"/>
            <a:ext cx="515059" cy="157150"/>
            <a:chOff x="672" y="2352"/>
            <a:chExt cx="609" cy="249"/>
          </a:xfrm>
        </p:grpSpPr>
        <p:cxnSp>
          <p:nvCxnSpPr>
            <p:cNvPr id="115" name="AutoShape 34"/>
            <p:cNvCxnSpPr>
              <a:cxnSpLocks noChangeShapeType="1"/>
            </p:cNvCxnSpPr>
            <p:nvPr/>
          </p:nvCxnSpPr>
          <p:spPr bwMode="auto">
            <a:xfrm rot="-5400000">
              <a:off x="1156" y="2477"/>
              <a:ext cx="249" cy="0"/>
            </a:xfrm>
            <a:prstGeom prst="straightConnector1">
              <a:avLst/>
            </a:prstGeom>
            <a:noFill/>
            <a:ln w="9525">
              <a:solidFill>
                <a:schemeClr val="tx1"/>
              </a:solidFill>
              <a:round/>
              <a:headEnd/>
              <a:tailEnd/>
            </a:ln>
          </p:spPr>
        </p:cxnSp>
        <p:cxnSp>
          <p:nvCxnSpPr>
            <p:cNvPr id="116" name="AutoShape 35"/>
            <p:cNvCxnSpPr>
              <a:cxnSpLocks noChangeShapeType="1"/>
            </p:cNvCxnSpPr>
            <p:nvPr/>
          </p:nvCxnSpPr>
          <p:spPr bwMode="auto">
            <a:xfrm rot="-5400000">
              <a:off x="1054" y="2477"/>
              <a:ext cx="249" cy="0"/>
            </a:xfrm>
            <a:prstGeom prst="straightConnector1">
              <a:avLst/>
            </a:prstGeom>
            <a:noFill/>
            <a:ln w="9525">
              <a:solidFill>
                <a:schemeClr val="tx1"/>
              </a:solidFill>
              <a:round/>
              <a:headEnd/>
              <a:tailEnd/>
            </a:ln>
          </p:spPr>
        </p:cxnSp>
        <p:cxnSp>
          <p:nvCxnSpPr>
            <p:cNvPr id="117" name="AutoShape 36"/>
            <p:cNvCxnSpPr>
              <a:cxnSpLocks noChangeShapeType="1"/>
            </p:cNvCxnSpPr>
            <p:nvPr/>
          </p:nvCxnSpPr>
          <p:spPr bwMode="auto">
            <a:xfrm rot="-5400000">
              <a:off x="953" y="2477"/>
              <a:ext cx="249" cy="0"/>
            </a:xfrm>
            <a:prstGeom prst="straightConnector1">
              <a:avLst/>
            </a:prstGeom>
            <a:noFill/>
            <a:ln w="9525">
              <a:solidFill>
                <a:schemeClr val="tx1"/>
              </a:solidFill>
              <a:round/>
              <a:headEnd/>
              <a:tailEnd/>
            </a:ln>
          </p:spPr>
        </p:cxnSp>
        <p:cxnSp>
          <p:nvCxnSpPr>
            <p:cNvPr id="118" name="AutoShape 37"/>
            <p:cNvCxnSpPr>
              <a:cxnSpLocks noChangeShapeType="1"/>
            </p:cNvCxnSpPr>
            <p:nvPr/>
          </p:nvCxnSpPr>
          <p:spPr bwMode="auto">
            <a:xfrm rot="-5400000">
              <a:off x="851" y="2477"/>
              <a:ext cx="249" cy="0"/>
            </a:xfrm>
            <a:prstGeom prst="straightConnector1">
              <a:avLst/>
            </a:prstGeom>
            <a:noFill/>
            <a:ln w="9525">
              <a:solidFill>
                <a:schemeClr val="tx1"/>
              </a:solidFill>
              <a:round/>
              <a:headEnd/>
              <a:tailEnd/>
            </a:ln>
          </p:spPr>
        </p:cxnSp>
        <p:cxnSp>
          <p:nvCxnSpPr>
            <p:cNvPr id="119" name="AutoShape 38"/>
            <p:cNvCxnSpPr>
              <a:cxnSpLocks noChangeShapeType="1"/>
            </p:cNvCxnSpPr>
            <p:nvPr/>
          </p:nvCxnSpPr>
          <p:spPr bwMode="auto">
            <a:xfrm rot="-5400000">
              <a:off x="750" y="2477"/>
              <a:ext cx="249" cy="0"/>
            </a:xfrm>
            <a:prstGeom prst="straightConnector1">
              <a:avLst/>
            </a:prstGeom>
            <a:noFill/>
            <a:ln w="9525">
              <a:solidFill>
                <a:schemeClr val="tx1"/>
              </a:solidFill>
              <a:round/>
              <a:headEnd/>
              <a:tailEnd/>
            </a:ln>
          </p:spPr>
        </p:cxnSp>
        <p:cxnSp>
          <p:nvCxnSpPr>
            <p:cNvPr id="120" name="AutoShape 39"/>
            <p:cNvCxnSpPr>
              <a:cxnSpLocks noChangeShapeType="1"/>
            </p:cNvCxnSpPr>
            <p:nvPr/>
          </p:nvCxnSpPr>
          <p:spPr bwMode="auto">
            <a:xfrm rot="-5400000">
              <a:off x="648" y="2477"/>
              <a:ext cx="249" cy="0"/>
            </a:xfrm>
            <a:prstGeom prst="straightConnector1">
              <a:avLst/>
            </a:prstGeom>
            <a:noFill/>
            <a:ln w="9525">
              <a:solidFill>
                <a:schemeClr val="tx1"/>
              </a:solidFill>
              <a:round/>
              <a:headEnd/>
              <a:tailEnd/>
            </a:ln>
          </p:spPr>
        </p:cxnSp>
        <p:cxnSp>
          <p:nvCxnSpPr>
            <p:cNvPr id="121" name="AutoShape 40"/>
            <p:cNvCxnSpPr>
              <a:cxnSpLocks noChangeShapeType="1"/>
            </p:cNvCxnSpPr>
            <p:nvPr/>
          </p:nvCxnSpPr>
          <p:spPr bwMode="auto">
            <a:xfrm rot="-5400000">
              <a:off x="547" y="2477"/>
              <a:ext cx="249" cy="0"/>
            </a:xfrm>
            <a:prstGeom prst="straightConnector1">
              <a:avLst/>
            </a:prstGeom>
            <a:noFill/>
            <a:ln w="9525">
              <a:solidFill>
                <a:schemeClr val="tx1"/>
              </a:solidFill>
              <a:round/>
              <a:headEnd/>
              <a:tailEnd/>
            </a:ln>
          </p:spPr>
        </p:cxnSp>
      </p:grpSp>
      <p:cxnSp>
        <p:nvCxnSpPr>
          <p:cNvPr id="122" name="AutoShape 42"/>
          <p:cNvCxnSpPr>
            <a:cxnSpLocks noChangeShapeType="1"/>
          </p:cNvCxnSpPr>
          <p:nvPr/>
        </p:nvCxnSpPr>
        <p:spPr bwMode="auto">
          <a:xfrm>
            <a:off x="5486400" y="4191000"/>
            <a:ext cx="228600" cy="57002"/>
          </a:xfrm>
          <a:prstGeom prst="straightConnector1">
            <a:avLst/>
          </a:prstGeom>
          <a:noFill/>
          <a:ln w="63500">
            <a:solidFill>
              <a:schemeClr val="tx1"/>
            </a:solidFill>
            <a:round/>
            <a:headEnd/>
            <a:tailEnd/>
          </a:ln>
        </p:spPr>
      </p:cxnSp>
      <p:cxnSp>
        <p:nvCxnSpPr>
          <p:cNvPr id="123" name="AutoShape 43"/>
          <p:cNvCxnSpPr>
            <a:cxnSpLocks noChangeShapeType="1"/>
          </p:cNvCxnSpPr>
          <p:nvPr/>
        </p:nvCxnSpPr>
        <p:spPr bwMode="auto">
          <a:xfrm rot="10800000">
            <a:off x="5504434" y="4191000"/>
            <a:ext cx="667766" cy="546888"/>
          </a:xfrm>
          <a:prstGeom prst="straightConnector1">
            <a:avLst/>
          </a:prstGeom>
          <a:noFill/>
          <a:ln w="63500">
            <a:solidFill>
              <a:schemeClr val="tx1"/>
            </a:solidFill>
            <a:round/>
            <a:headEnd/>
            <a:tailEnd/>
          </a:ln>
        </p:spPr>
      </p:cxnSp>
      <p:cxnSp>
        <p:nvCxnSpPr>
          <p:cNvPr id="124" name="AutoShape 44"/>
          <p:cNvCxnSpPr>
            <a:cxnSpLocks noChangeShapeType="1"/>
          </p:cNvCxnSpPr>
          <p:nvPr/>
        </p:nvCxnSpPr>
        <p:spPr bwMode="auto">
          <a:xfrm rot="16200000">
            <a:off x="5673407" y="4840643"/>
            <a:ext cx="157150" cy="0"/>
          </a:xfrm>
          <a:prstGeom prst="straightConnector1">
            <a:avLst/>
          </a:prstGeom>
          <a:noFill/>
          <a:ln w="9525">
            <a:solidFill>
              <a:schemeClr val="tx1"/>
            </a:solidFill>
            <a:round/>
            <a:headEnd/>
            <a:tailEnd/>
          </a:ln>
        </p:spPr>
      </p:cxnSp>
      <p:cxnSp>
        <p:nvCxnSpPr>
          <p:cNvPr id="125" name="AutoShape 45"/>
          <p:cNvCxnSpPr>
            <a:cxnSpLocks noChangeShapeType="1"/>
          </p:cNvCxnSpPr>
          <p:nvPr/>
        </p:nvCxnSpPr>
        <p:spPr bwMode="auto">
          <a:xfrm rot="16200000">
            <a:off x="5587141" y="4840643"/>
            <a:ext cx="157150" cy="0"/>
          </a:xfrm>
          <a:prstGeom prst="straightConnector1">
            <a:avLst/>
          </a:prstGeom>
          <a:noFill/>
          <a:ln w="9525">
            <a:solidFill>
              <a:schemeClr val="tx1"/>
            </a:solidFill>
            <a:round/>
            <a:headEnd/>
            <a:tailEnd/>
          </a:ln>
        </p:spPr>
      </p:cxnSp>
      <p:cxnSp>
        <p:nvCxnSpPr>
          <p:cNvPr id="126" name="AutoShape 46"/>
          <p:cNvCxnSpPr>
            <a:cxnSpLocks noChangeShapeType="1"/>
          </p:cNvCxnSpPr>
          <p:nvPr/>
        </p:nvCxnSpPr>
        <p:spPr bwMode="auto">
          <a:xfrm rot="16200000">
            <a:off x="5501720" y="4840643"/>
            <a:ext cx="157150" cy="0"/>
          </a:xfrm>
          <a:prstGeom prst="straightConnector1">
            <a:avLst/>
          </a:prstGeom>
          <a:noFill/>
          <a:ln w="9525">
            <a:solidFill>
              <a:schemeClr val="tx1"/>
            </a:solidFill>
            <a:round/>
            <a:headEnd/>
            <a:tailEnd/>
          </a:ln>
        </p:spPr>
      </p:cxnSp>
      <p:cxnSp>
        <p:nvCxnSpPr>
          <p:cNvPr id="127" name="AutoShape 47"/>
          <p:cNvCxnSpPr>
            <a:cxnSpLocks noChangeShapeType="1"/>
          </p:cNvCxnSpPr>
          <p:nvPr/>
        </p:nvCxnSpPr>
        <p:spPr bwMode="auto">
          <a:xfrm rot="16200000">
            <a:off x="5415454" y="4840643"/>
            <a:ext cx="157150" cy="0"/>
          </a:xfrm>
          <a:prstGeom prst="straightConnector1">
            <a:avLst/>
          </a:prstGeom>
          <a:noFill/>
          <a:ln w="9525">
            <a:solidFill>
              <a:schemeClr val="tx1"/>
            </a:solidFill>
            <a:round/>
            <a:headEnd/>
            <a:tailEnd/>
          </a:ln>
        </p:spPr>
      </p:cxnSp>
      <p:cxnSp>
        <p:nvCxnSpPr>
          <p:cNvPr id="128" name="AutoShape 48"/>
          <p:cNvCxnSpPr>
            <a:cxnSpLocks noChangeShapeType="1"/>
          </p:cNvCxnSpPr>
          <p:nvPr/>
        </p:nvCxnSpPr>
        <p:spPr bwMode="auto">
          <a:xfrm rot="16200000">
            <a:off x="5330034" y="4840643"/>
            <a:ext cx="157150" cy="0"/>
          </a:xfrm>
          <a:prstGeom prst="straightConnector1">
            <a:avLst/>
          </a:prstGeom>
          <a:noFill/>
          <a:ln w="9525">
            <a:solidFill>
              <a:schemeClr val="tx1"/>
            </a:solidFill>
            <a:round/>
            <a:headEnd/>
            <a:tailEnd/>
          </a:ln>
        </p:spPr>
      </p:cxnSp>
      <p:cxnSp>
        <p:nvCxnSpPr>
          <p:cNvPr id="129" name="AutoShape 49"/>
          <p:cNvCxnSpPr>
            <a:cxnSpLocks noChangeShapeType="1"/>
          </p:cNvCxnSpPr>
          <p:nvPr/>
        </p:nvCxnSpPr>
        <p:spPr bwMode="auto">
          <a:xfrm rot="16200000">
            <a:off x="5554317" y="4504083"/>
            <a:ext cx="0" cy="440634"/>
          </a:xfrm>
          <a:prstGeom prst="straightConnector1">
            <a:avLst/>
          </a:prstGeom>
          <a:noFill/>
          <a:ln w="63500">
            <a:solidFill>
              <a:schemeClr val="tx1"/>
            </a:solidFill>
            <a:round/>
            <a:headEnd/>
            <a:tailEnd/>
          </a:ln>
        </p:spPr>
      </p:cxnSp>
      <p:sp>
        <p:nvSpPr>
          <p:cNvPr id="141" name="TextBox 140"/>
          <p:cNvSpPr txBox="1"/>
          <p:nvPr/>
        </p:nvSpPr>
        <p:spPr>
          <a:xfrm>
            <a:off x="0" y="5105400"/>
            <a:ext cx="1970411" cy="400110"/>
          </a:xfrm>
          <a:prstGeom prst="rect">
            <a:avLst/>
          </a:prstGeom>
          <a:noFill/>
        </p:spPr>
        <p:txBody>
          <a:bodyPr wrap="none" rtlCol="0">
            <a:spAutoFit/>
          </a:bodyPr>
          <a:lstStyle/>
          <a:p>
            <a:r>
              <a:rPr lang="en-US" sz="2000" b="1" dirty="0" smtClean="0"/>
              <a:t>Selected papers:</a:t>
            </a:r>
            <a:endParaRPr lang="en-US" sz="2000" b="1" dirty="0"/>
          </a:p>
        </p:txBody>
      </p:sp>
      <p:sp>
        <p:nvSpPr>
          <p:cNvPr id="142" name="Rectangle 141"/>
          <p:cNvSpPr/>
          <p:nvPr/>
        </p:nvSpPr>
        <p:spPr>
          <a:xfrm>
            <a:off x="381000" y="6248400"/>
            <a:ext cx="8839200" cy="276999"/>
          </a:xfrm>
          <a:prstGeom prst="rect">
            <a:avLst/>
          </a:prstGeom>
        </p:spPr>
        <p:txBody>
          <a:bodyPr wrap="square">
            <a:spAutoFit/>
          </a:bodyPr>
          <a:lstStyle/>
          <a:p>
            <a:r>
              <a:rPr lang="en-US" sz="1200" dirty="0" smtClean="0"/>
              <a:t> - </a:t>
            </a:r>
            <a:r>
              <a:rPr lang="en-US" sz="1100" dirty="0" smtClean="0"/>
              <a:t>Soloveichik, Cook, Winfree and J. Bruck, “Computation with Finite Stochastic Chemical Reaction Networks,” Natural Computing, 2008</a:t>
            </a:r>
            <a:endParaRPr lang="en-US" sz="1100" dirty="0"/>
          </a:p>
        </p:txBody>
      </p:sp>
      <p:sp>
        <p:nvSpPr>
          <p:cNvPr id="1025" name="Rectangle 1"/>
          <p:cNvSpPr>
            <a:spLocks noChangeArrowheads="1"/>
          </p:cNvSpPr>
          <p:nvPr/>
        </p:nvSpPr>
        <p:spPr bwMode="auto">
          <a:xfrm>
            <a:off x="61694" y="5951294"/>
            <a:ext cx="9023624"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tab pos="457200" algn="l"/>
              </a:tabLst>
            </a:pPr>
            <a:r>
              <a:rPr kumimoji="0" lang="en-US" sz="1100" b="0" i="0" u="none" strike="noStrike" cap="none" normalizeH="0" baseline="0" dirty="0" smtClean="0">
                <a:ln>
                  <a:noFill/>
                </a:ln>
                <a:solidFill>
                  <a:schemeClr val="tx1"/>
                </a:solidFill>
                <a:effectLst/>
                <a:latin typeface="+mj-lt"/>
                <a:ea typeface="Times New Roman" pitchFamily="18" charset="0"/>
                <a:cs typeface="Courier New" pitchFamily="49" charset="0"/>
              </a:rPr>
              <a:t>          -</a:t>
            </a:r>
            <a:r>
              <a:rPr lang="en-US" sz="1100" dirty="0" smtClean="0">
                <a:latin typeface="+mj-lt"/>
                <a:ea typeface="Times New Roman" pitchFamily="18" charset="0"/>
                <a:cs typeface="Courier New" pitchFamily="49" charset="0"/>
              </a:rPr>
              <a:t> </a:t>
            </a:r>
            <a:r>
              <a:rPr kumimoji="0" lang="en-US" sz="1100" b="0" i="0" u="none" strike="noStrike" cap="none" normalizeH="0" baseline="0" dirty="0" smtClean="0">
                <a:ln>
                  <a:noFill/>
                </a:ln>
                <a:solidFill>
                  <a:schemeClr val="tx1"/>
                </a:solidFill>
                <a:effectLst/>
                <a:latin typeface="+mj-lt"/>
                <a:ea typeface="Times New Roman" pitchFamily="18" charset="0"/>
                <a:cs typeface="Courier New" pitchFamily="49" charset="0"/>
              </a:rPr>
              <a:t>Zhou and Bruck, “On the Expressability of Stochastic Switching Circuits,” IEEE International Symposium on Information Theory, </a:t>
            </a:r>
            <a:r>
              <a:rPr kumimoji="0" lang="en-US" sz="1100" b="0" i="0" u="none" strike="noStrike" cap="none" normalizeH="0" dirty="0" smtClean="0">
                <a:ln>
                  <a:noFill/>
                </a:ln>
                <a:solidFill>
                  <a:schemeClr val="tx1"/>
                </a:solidFill>
                <a:effectLst/>
                <a:latin typeface="+mj-lt"/>
                <a:ea typeface="Times New Roman" pitchFamily="18" charset="0"/>
                <a:cs typeface="Courier New" pitchFamily="49" charset="0"/>
              </a:rPr>
              <a:t> </a:t>
            </a:r>
            <a:r>
              <a:rPr kumimoji="0" lang="en-US" sz="1100" b="0" i="0" u="none" strike="noStrike" cap="none" normalizeH="0" baseline="0" dirty="0" smtClean="0">
                <a:ln>
                  <a:noFill/>
                </a:ln>
                <a:solidFill>
                  <a:schemeClr val="tx1"/>
                </a:solidFill>
                <a:effectLst/>
                <a:latin typeface="+mj-lt"/>
                <a:ea typeface="Times New Roman" pitchFamily="18" charset="0"/>
                <a:cs typeface="Courier New" pitchFamily="49" charset="0"/>
              </a:rPr>
              <a:t>2009 </a:t>
            </a:r>
            <a:endParaRPr kumimoji="0" lang="en-US" sz="1100" b="0" i="0" u="none" strike="noStrike" cap="none" normalizeH="0" baseline="0" dirty="0" smtClean="0">
              <a:ln>
                <a:noFill/>
              </a:ln>
              <a:solidFill>
                <a:schemeClr val="tx1"/>
              </a:solidFill>
              <a:effectLst/>
              <a:latin typeface="+mj-lt"/>
              <a:cs typeface="Arial" pitchFamily="34" charset="0"/>
            </a:endParaRPr>
          </a:p>
        </p:txBody>
      </p:sp>
      <p:sp>
        <p:nvSpPr>
          <p:cNvPr id="1026" name="Rectangle 2"/>
          <p:cNvSpPr>
            <a:spLocks noChangeArrowheads="1"/>
          </p:cNvSpPr>
          <p:nvPr/>
        </p:nvSpPr>
        <p:spPr bwMode="auto">
          <a:xfrm>
            <a:off x="381001" y="5410200"/>
            <a:ext cx="7924799"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tab pos="457200" algn="l"/>
              </a:tabLst>
            </a:pPr>
            <a:r>
              <a:rPr kumimoji="0" lang="en-US" sz="1200" b="0" i="0" u="none" strike="noStrike" cap="none" normalizeH="0" baseline="0" dirty="0" smtClean="0">
                <a:ln>
                  <a:noFill/>
                </a:ln>
                <a:solidFill>
                  <a:schemeClr val="tx1"/>
                </a:solidFill>
                <a:effectLst/>
                <a:ea typeface="Times New Roman" pitchFamily="18" charset="0"/>
                <a:cs typeface="Courier New" pitchFamily="49" charset="0"/>
              </a:rPr>
              <a:t> - </a:t>
            </a:r>
            <a:r>
              <a:rPr kumimoji="0" lang="en-US" sz="1100" b="0" i="0" u="none" strike="noStrike" cap="none" normalizeH="0" baseline="0" dirty="0" smtClean="0">
                <a:ln>
                  <a:noFill/>
                </a:ln>
                <a:solidFill>
                  <a:schemeClr val="tx1"/>
                </a:solidFill>
                <a:effectLst/>
                <a:ea typeface="Times New Roman" pitchFamily="18" charset="0"/>
                <a:cs typeface="Courier New" pitchFamily="49" charset="0"/>
              </a:rPr>
              <a:t>Wilhelm and Bruck, “Stochastic Switching Circuit Synthesis,” </a:t>
            </a:r>
            <a:r>
              <a:rPr kumimoji="0" lang="en-US" sz="1100" b="0" i="0" u="none" strike="noStrike" cap="none" normalizeH="0" baseline="0" dirty="0" smtClean="0">
                <a:ln>
                  <a:noFill/>
                </a:ln>
                <a:solidFill>
                  <a:schemeClr val="tx1"/>
                </a:solidFill>
                <a:effectLst/>
                <a:ea typeface="Times New Roman" pitchFamily="18" charset="0"/>
                <a:cs typeface="Times New Roman" pitchFamily="18" charset="0"/>
              </a:rPr>
              <a:t>IEEE International Symposium on Information Theory, </a:t>
            </a:r>
            <a:r>
              <a:rPr kumimoji="0" lang="en-US" sz="1100" b="0" i="0" u="none" strike="noStrike" cap="none" normalizeH="0" dirty="0" smtClean="0">
                <a:ln>
                  <a:noFill/>
                </a:ln>
                <a:solidFill>
                  <a:schemeClr val="tx1"/>
                </a:solidFill>
                <a:effectLst/>
                <a:ea typeface="Times New Roman" pitchFamily="18" charset="0"/>
                <a:cs typeface="Times New Roman" pitchFamily="18" charset="0"/>
              </a:rPr>
              <a:t> </a:t>
            </a:r>
            <a:r>
              <a:rPr kumimoji="0" lang="en-US" sz="1100" b="0" i="0" u="none" strike="noStrike" cap="none" normalizeH="0" baseline="0" dirty="0" smtClean="0">
                <a:ln>
                  <a:noFill/>
                </a:ln>
                <a:solidFill>
                  <a:schemeClr val="tx1"/>
                </a:solidFill>
                <a:effectLst/>
                <a:ea typeface="Times New Roman" pitchFamily="18" charset="0"/>
                <a:cs typeface="Times New Roman" pitchFamily="18" charset="0"/>
              </a:rPr>
              <a:t>2008</a:t>
            </a:r>
            <a:endParaRPr kumimoji="0" lang="en-US" sz="1100" b="0" i="0" u="none" strike="noStrike" cap="none" normalizeH="0" baseline="0" dirty="0" smtClean="0">
              <a:ln>
                <a:noFill/>
              </a:ln>
              <a:solidFill>
                <a:schemeClr val="tx1"/>
              </a:solidFill>
              <a:effectLst/>
              <a:cs typeface="Arial" pitchFamily="34" charset="0"/>
            </a:endParaRPr>
          </a:p>
        </p:txBody>
      </p:sp>
      <p:sp>
        <p:nvSpPr>
          <p:cNvPr id="1027" name="Rectangle 3"/>
          <p:cNvSpPr>
            <a:spLocks noChangeArrowheads="1"/>
          </p:cNvSpPr>
          <p:nvPr/>
        </p:nvSpPr>
        <p:spPr bwMode="auto">
          <a:xfrm>
            <a:off x="381000" y="5666601"/>
            <a:ext cx="8156400"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ea typeface="Times New Roman" pitchFamily="18" charset="0"/>
                <a:cs typeface="Times New Roman" pitchFamily="18" charset="0"/>
              </a:rPr>
              <a:t> - </a:t>
            </a:r>
            <a:r>
              <a:rPr kumimoji="0" lang="en-US" sz="1100" b="0" i="0" u="none" strike="noStrike" cap="none" normalizeH="0" baseline="0" dirty="0" smtClean="0">
                <a:ln>
                  <a:noFill/>
                </a:ln>
                <a:solidFill>
                  <a:schemeClr val="tx1"/>
                </a:solidFill>
                <a:effectLst/>
                <a:ea typeface="Times New Roman" pitchFamily="18" charset="0"/>
                <a:cs typeface="Times New Roman" pitchFamily="18" charset="0"/>
              </a:rPr>
              <a:t>Loh, </a:t>
            </a:r>
            <a:r>
              <a:rPr kumimoji="0" lang="en-US" sz="1100" b="0" i="0" u="none" strike="noStrike" cap="none" normalizeH="0" dirty="0" smtClean="0">
                <a:ln>
                  <a:noFill/>
                </a:ln>
                <a:solidFill>
                  <a:schemeClr val="tx1"/>
                </a:solidFill>
                <a:effectLst/>
                <a:ea typeface="Times New Roman" pitchFamily="18" charset="0"/>
                <a:cs typeface="Times New Roman" pitchFamily="18" charset="0"/>
              </a:rPr>
              <a:t> </a:t>
            </a:r>
            <a:r>
              <a:rPr kumimoji="0" lang="en-US" sz="1100" b="0" i="0" u="none" strike="noStrike" cap="none" normalizeH="0" baseline="0" dirty="0" smtClean="0">
                <a:ln>
                  <a:noFill/>
                </a:ln>
                <a:solidFill>
                  <a:schemeClr val="tx1"/>
                </a:solidFill>
                <a:effectLst/>
                <a:ea typeface="Times New Roman" pitchFamily="18" charset="0"/>
                <a:cs typeface="Times New Roman" pitchFamily="18" charset="0"/>
              </a:rPr>
              <a:t>Zhou and Bruck, “The Robustness of Stochastic Switching Networks,” IEEE International Symposium on Information Theory, 2009</a:t>
            </a:r>
            <a:r>
              <a:rPr kumimoji="0" lang="en-US" sz="1100" b="0" i="0" u="none" strike="noStrike" cap="none" normalizeH="0" baseline="0" dirty="0" smtClean="0">
                <a:ln>
                  <a:noFill/>
                </a:ln>
                <a:solidFill>
                  <a:schemeClr val="tx1"/>
                </a:solidFill>
                <a:effectLst/>
                <a:cs typeface="Arial" pitchFamily="34" charset="0"/>
              </a:rPr>
              <a:t> </a:t>
            </a:r>
          </a:p>
        </p:txBody>
      </p:sp>
      <p:cxnSp>
        <p:nvCxnSpPr>
          <p:cNvPr id="82" name="AutoShape 11"/>
          <p:cNvCxnSpPr>
            <a:cxnSpLocks noChangeShapeType="1"/>
          </p:cNvCxnSpPr>
          <p:nvPr/>
        </p:nvCxnSpPr>
        <p:spPr bwMode="auto">
          <a:xfrm rot="14046550">
            <a:off x="6382786" y="3489461"/>
            <a:ext cx="0" cy="1549405"/>
          </a:xfrm>
          <a:prstGeom prst="straightConnector1">
            <a:avLst/>
          </a:prstGeom>
          <a:noFill/>
          <a:ln w="63500">
            <a:solidFill>
              <a:schemeClr val="tx1"/>
            </a:solidFill>
            <a:round/>
            <a:headEnd/>
            <a:tailEnd/>
          </a:ln>
        </p:spPr>
      </p:cxnSp>
      <p:pic>
        <p:nvPicPr>
          <p:cNvPr id="98306" name="Picture 2" descr="image">
            <a:hlinkClick r:id="rId2"/>
          </p:cNvPr>
          <p:cNvPicPr>
            <a:picLocks noChangeAspect="1" noChangeArrowheads="1"/>
          </p:cNvPicPr>
          <p:nvPr/>
        </p:nvPicPr>
        <p:blipFill>
          <a:blip r:embed="rId3"/>
          <a:srcRect/>
          <a:stretch>
            <a:fillRect/>
          </a:stretch>
        </p:blipFill>
        <p:spPr bwMode="auto">
          <a:xfrm>
            <a:off x="8382000" y="0"/>
            <a:ext cx="762000" cy="1076326"/>
          </a:xfrm>
          <a:prstGeom prst="rect">
            <a:avLst/>
          </a:prstGeom>
          <a:noFill/>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p:cNvSpPr>
            <a:spLocks/>
          </p:cNvSpPr>
          <p:nvPr/>
        </p:nvSpPr>
        <p:spPr bwMode="auto">
          <a:xfrm>
            <a:off x="1045890" y="32370"/>
            <a:ext cx="7045523" cy="571500"/>
          </a:xfrm>
          <a:prstGeom prst="rect">
            <a:avLst/>
          </a:prstGeom>
          <a:noFill/>
          <a:ln w="12700" cap="flat">
            <a:noFill/>
            <a:miter lim="800000"/>
            <a:headEnd type="none" w="med" len="med"/>
            <a:tailEnd type="none" w="med" len="med"/>
          </a:ln>
        </p:spPr>
        <p:txBody>
          <a:bodyPr lIns="35717" tIns="35717" rIns="81224" bIns="35717" anchor="ctr"/>
          <a:lstStyle/>
          <a:p>
            <a:pPr marL="8929" algn="ctr">
              <a:tabLst>
                <a:tab pos="53576" algn="l"/>
                <a:tab pos="455398" algn="l"/>
                <a:tab pos="875078" algn="l"/>
                <a:tab pos="1294759" algn="l"/>
                <a:tab pos="1705510" algn="l"/>
                <a:tab pos="2125190" algn="l"/>
                <a:tab pos="2535941" algn="l"/>
                <a:tab pos="2946692" algn="l"/>
                <a:tab pos="3366372" algn="l"/>
                <a:tab pos="3768194" algn="l"/>
                <a:tab pos="4187875" algn="l"/>
                <a:tab pos="4607555" algn="l"/>
                <a:tab pos="5018306" algn="l"/>
                <a:tab pos="5437986" algn="l"/>
                <a:tab pos="5857667" algn="l"/>
                <a:tab pos="6259488" algn="l"/>
                <a:tab pos="6679169" algn="l"/>
                <a:tab pos="7098849" algn="l"/>
                <a:tab pos="7509600" algn="l"/>
                <a:tab pos="7920351" algn="l"/>
                <a:tab pos="8340032" algn="l"/>
                <a:tab pos="8340032" algn="l"/>
              </a:tabLst>
            </a:pPr>
            <a:r>
              <a:rPr lang="en-US" sz="3500" dirty="0" smtClean="0">
                <a:latin typeface="Arial" pitchFamily="34" charset="0"/>
                <a:cs typeface="Arial" pitchFamily="34" charset="0"/>
                <a:sym typeface="Arial" pitchFamily="34" charset="0"/>
              </a:rPr>
              <a:t>Visual Recognition (</a:t>
            </a:r>
            <a:r>
              <a:rPr lang="en-US" sz="3500" dirty="0" err="1" smtClean="0">
                <a:latin typeface="Arial" pitchFamily="34" charset="0"/>
                <a:cs typeface="Arial" pitchFamily="34" charset="0"/>
                <a:sym typeface="Arial" pitchFamily="34" charset="0"/>
              </a:rPr>
              <a:t>Perona</a:t>
            </a:r>
            <a:r>
              <a:rPr lang="en-US" sz="3500" dirty="0" smtClean="0">
                <a:latin typeface="Arial" pitchFamily="34" charset="0"/>
                <a:cs typeface="Arial" pitchFamily="34" charset="0"/>
                <a:sym typeface="Arial" pitchFamily="34" charset="0"/>
              </a:rPr>
              <a:t>)</a:t>
            </a:r>
            <a:endParaRPr lang="en-US" sz="3500" dirty="0">
              <a:latin typeface="Arial" pitchFamily="34" charset="0"/>
              <a:cs typeface="Arial" pitchFamily="34" charset="0"/>
              <a:sym typeface="Arial" pitchFamily="34" charset="0"/>
            </a:endParaRPr>
          </a:p>
        </p:txBody>
      </p:sp>
      <p:pic>
        <p:nvPicPr>
          <p:cNvPr id="5122" name="Picture 2"/>
          <p:cNvPicPr>
            <a:picLocks noChangeArrowheads="1"/>
          </p:cNvPicPr>
          <p:nvPr/>
        </p:nvPicPr>
        <p:blipFill>
          <a:blip r:embed="rId3"/>
          <a:srcRect/>
          <a:stretch>
            <a:fillRect/>
          </a:stretch>
        </p:blipFill>
        <p:spPr bwMode="auto">
          <a:xfrm>
            <a:off x="5351115" y="575965"/>
            <a:ext cx="2772668" cy="2328416"/>
          </a:xfrm>
          <a:prstGeom prst="rect">
            <a:avLst/>
          </a:prstGeom>
          <a:noFill/>
          <a:ln w="12700" cap="flat">
            <a:noFill/>
            <a:miter lim="800000"/>
            <a:headEnd/>
            <a:tailEnd/>
          </a:ln>
        </p:spPr>
      </p:pic>
      <p:pic>
        <p:nvPicPr>
          <p:cNvPr id="5123" name="Picture 3"/>
          <p:cNvPicPr>
            <a:picLocks noChangeArrowheads="1"/>
          </p:cNvPicPr>
          <p:nvPr/>
        </p:nvPicPr>
        <p:blipFill>
          <a:blip r:embed="rId4"/>
          <a:srcRect/>
          <a:stretch>
            <a:fillRect/>
          </a:stretch>
        </p:blipFill>
        <p:spPr bwMode="auto">
          <a:xfrm>
            <a:off x="4730502" y="3013770"/>
            <a:ext cx="4413498" cy="3339703"/>
          </a:xfrm>
          <a:prstGeom prst="rect">
            <a:avLst/>
          </a:prstGeom>
          <a:noFill/>
          <a:ln w="12700" cap="flat">
            <a:noFill/>
            <a:miter lim="800000"/>
            <a:headEnd/>
            <a:tailEnd/>
          </a:ln>
        </p:spPr>
      </p:pic>
      <p:sp>
        <p:nvSpPr>
          <p:cNvPr id="5124" name="Rectangle 4"/>
          <p:cNvSpPr>
            <a:spLocks/>
          </p:cNvSpPr>
          <p:nvPr/>
        </p:nvSpPr>
        <p:spPr bwMode="auto">
          <a:xfrm>
            <a:off x="4643437" y="3173388"/>
            <a:ext cx="197570" cy="334863"/>
          </a:xfrm>
          <a:prstGeom prst="rect">
            <a:avLst/>
          </a:prstGeom>
          <a:solidFill>
            <a:srgbClr val="FF0000"/>
          </a:solidFill>
          <a:ln w="12700" cap="flat">
            <a:noFill/>
            <a:miter lim="800000"/>
            <a:headEnd type="none" w="med" len="med"/>
            <a:tailEnd type="none" w="med" len="med"/>
          </a:ln>
        </p:spPr>
        <p:txBody>
          <a:bodyPr lIns="0" tIns="0" rIns="0" bIns="0"/>
          <a:lstStyle/>
          <a:p>
            <a:endParaRPr lang="en-US"/>
          </a:p>
        </p:txBody>
      </p:sp>
      <p:sp>
        <p:nvSpPr>
          <p:cNvPr id="5125" name="Rectangle 5"/>
          <p:cNvSpPr>
            <a:spLocks/>
          </p:cNvSpPr>
          <p:nvPr/>
        </p:nvSpPr>
        <p:spPr bwMode="auto">
          <a:xfrm>
            <a:off x="4634508" y="3641081"/>
            <a:ext cx="199802" cy="314771"/>
          </a:xfrm>
          <a:prstGeom prst="rect">
            <a:avLst/>
          </a:prstGeom>
          <a:solidFill>
            <a:srgbClr val="00FF00"/>
          </a:solidFill>
          <a:ln w="12700" cap="flat">
            <a:noFill/>
            <a:miter lim="800000"/>
            <a:headEnd type="none" w="med" len="med"/>
            <a:tailEnd type="none" w="med" len="med"/>
          </a:ln>
        </p:spPr>
        <p:txBody>
          <a:bodyPr lIns="0" tIns="0" rIns="0" bIns="0"/>
          <a:lstStyle/>
          <a:p>
            <a:endParaRPr lang="en-US"/>
          </a:p>
        </p:txBody>
      </p:sp>
      <p:sp>
        <p:nvSpPr>
          <p:cNvPr id="5126" name="Rectangle 6"/>
          <p:cNvSpPr>
            <a:spLocks/>
          </p:cNvSpPr>
          <p:nvPr/>
        </p:nvSpPr>
        <p:spPr bwMode="auto">
          <a:xfrm>
            <a:off x="4640090" y="4081984"/>
            <a:ext cx="197569" cy="333747"/>
          </a:xfrm>
          <a:prstGeom prst="rect">
            <a:avLst/>
          </a:prstGeom>
          <a:solidFill>
            <a:srgbClr val="0000FF"/>
          </a:solidFill>
          <a:ln w="12700" cap="flat">
            <a:noFill/>
            <a:miter lim="800000"/>
            <a:headEnd type="none" w="med" len="med"/>
            <a:tailEnd type="none" w="med" len="med"/>
          </a:ln>
        </p:spPr>
        <p:txBody>
          <a:bodyPr lIns="0" tIns="0" rIns="0" bIns="0"/>
          <a:lstStyle/>
          <a:p>
            <a:endParaRPr lang="en-US"/>
          </a:p>
        </p:txBody>
      </p:sp>
      <p:sp>
        <p:nvSpPr>
          <p:cNvPr id="5127" name="Rectangle 7"/>
          <p:cNvSpPr>
            <a:spLocks/>
          </p:cNvSpPr>
          <p:nvPr/>
        </p:nvSpPr>
        <p:spPr bwMode="auto">
          <a:xfrm>
            <a:off x="4640090" y="4539630"/>
            <a:ext cx="197569" cy="333747"/>
          </a:xfrm>
          <a:prstGeom prst="rect">
            <a:avLst/>
          </a:prstGeom>
          <a:solidFill>
            <a:srgbClr val="33CCCC"/>
          </a:solidFill>
          <a:ln w="12700" cap="flat">
            <a:noFill/>
            <a:miter lim="800000"/>
            <a:headEnd type="none" w="med" len="med"/>
            <a:tailEnd type="none" w="med" len="med"/>
          </a:ln>
        </p:spPr>
        <p:txBody>
          <a:bodyPr lIns="0" tIns="0" rIns="0" bIns="0"/>
          <a:lstStyle/>
          <a:p>
            <a:endParaRPr lang="en-US"/>
          </a:p>
        </p:txBody>
      </p:sp>
      <p:sp>
        <p:nvSpPr>
          <p:cNvPr id="5128" name="Rectangle 8"/>
          <p:cNvSpPr>
            <a:spLocks/>
          </p:cNvSpPr>
          <p:nvPr/>
        </p:nvSpPr>
        <p:spPr bwMode="auto">
          <a:xfrm>
            <a:off x="4640090" y="4987231"/>
            <a:ext cx="197569" cy="333747"/>
          </a:xfrm>
          <a:prstGeom prst="rect">
            <a:avLst/>
          </a:prstGeom>
          <a:solidFill>
            <a:srgbClr val="FF00FF"/>
          </a:solidFill>
          <a:ln w="12700" cap="flat">
            <a:noFill/>
            <a:miter lim="800000"/>
            <a:headEnd type="none" w="med" len="med"/>
            <a:tailEnd type="none" w="med" len="med"/>
          </a:ln>
        </p:spPr>
        <p:txBody>
          <a:bodyPr lIns="0" tIns="0" rIns="0" bIns="0"/>
          <a:lstStyle/>
          <a:p>
            <a:endParaRPr lang="en-US"/>
          </a:p>
        </p:txBody>
      </p:sp>
      <p:sp>
        <p:nvSpPr>
          <p:cNvPr id="5129" name="Rectangle 9"/>
          <p:cNvSpPr>
            <a:spLocks/>
          </p:cNvSpPr>
          <p:nvPr/>
        </p:nvSpPr>
        <p:spPr bwMode="auto">
          <a:xfrm>
            <a:off x="4645670" y="5444877"/>
            <a:ext cx="198686" cy="334863"/>
          </a:xfrm>
          <a:prstGeom prst="rect">
            <a:avLst/>
          </a:prstGeom>
          <a:solidFill>
            <a:srgbClr val="FFFF00"/>
          </a:solidFill>
          <a:ln w="12700" cap="flat">
            <a:noFill/>
            <a:miter lim="800000"/>
            <a:headEnd type="none" w="med" len="med"/>
            <a:tailEnd type="none" w="med" len="med"/>
          </a:ln>
        </p:spPr>
        <p:txBody>
          <a:bodyPr lIns="0" tIns="0" rIns="0" bIns="0"/>
          <a:lstStyle/>
          <a:p>
            <a:endParaRPr lang="en-US"/>
          </a:p>
        </p:txBody>
      </p:sp>
      <p:pic>
        <p:nvPicPr>
          <p:cNvPr id="5130" name="Picture 10"/>
          <p:cNvPicPr>
            <a:picLocks noChangeArrowheads="1"/>
          </p:cNvPicPr>
          <p:nvPr/>
        </p:nvPicPr>
        <p:blipFill>
          <a:blip r:embed="rId5"/>
          <a:srcRect/>
          <a:stretch>
            <a:fillRect/>
          </a:stretch>
        </p:blipFill>
        <p:spPr bwMode="auto">
          <a:xfrm>
            <a:off x="94878" y="936502"/>
            <a:ext cx="4497214" cy="5136803"/>
          </a:xfrm>
          <a:prstGeom prst="rect">
            <a:avLst/>
          </a:prstGeom>
          <a:noFill/>
          <a:ln w="12700" cap="flat">
            <a:noFill/>
            <a:miter lim="800000"/>
            <a:headEnd/>
            <a:tailEnd/>
          </a:ln>
        </p:spPr>
      </p:pic>
      <p:pic>
        <p:nvPicPr>
          <p:cNvPr id="100354" name="Picture 2" descr="image">
            <a:hlinkClick r:id="rId6"/>
          </p:cNvPr>
          <p:cNvPicPr>
            <a:picLocks noChangeAspect="1" noChangeArrowheads="1"/>
          </p:cNvPicPr>
          <p:nvPr/>
        </p:nvPicPr>
        <p:blipFill>
          <a:blip r:embed="rId7"/>
          <a:srcRect/>
          <a:stretch>
            <a:fillRect/>
          </a:stretch>
        </p:blipFill>
        <p:spPr bwMode="auto">
          <a:xfrm>
            <a:off x="8382000" y="0"/>
            <a:ext cx="762000" cy="1076326"/>
          </a:xfrm>
          <a:prstGeom prst="rect">
            <a:avLst/>
          </a:prstGeom>
          <a:noFill/>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721600" y="409575"/>
            <a:ext cx="750434" cy="533400"/>
          </a:xfrm>
        </p:spPr>
        <p:txBody>
          <a:bodyPr/>
          <a:lstStyle/>
          <a:p>
            <a:pPr algn="l"/>
            <a:r>
              <a:rPr lang="en-US" sz="2000" dirty="0" err="1">
                <a:solidFill>
                  <a:srgbClr val="EAEAEA"/>
                </a:solidFill>
              </a:rPr>
              <a:t>rsrg</a:t>
            </a:r>
            <a:endParaRPr lang="en-US" sz="2000" dirty="0">
              <a:solidFill>
                <a:srgbClr val="EAEAEA"/>
              </a:solidFill>
            </a:endParaRPr>
          </a:p>
        </p:txBody>
      </p:sp>
      <p:sp>
        <p:nvSpPr>
          <p:cNvPr id="7182" name="Text Box 14"/>
          <p:cNvSpPr txBox="1">
            <a:spLocks noChangeArrowheads="1"/>
          </p:cNvSpPr>
          <p:nvPr/>
        </p:nvSpPr>
        <p:spPr bwMode="auto">
          <a:xfrm>
            <a:off x="882908" y="3599223"/>
            <a:ext cx="588156" cy="233003"/>
          </a:xfrm>
          <a:prstGeom prst="rect">
            <a:avLst/>
          </a:prstGeom>
          <a:noFill/>
          <a:ln w="9525">
            <a:noFill/>
            <a:miter lim="800000"/>
            <a:headEnd/>
            <a:tailEnd/>
          </a:ln>
          <a:effectLst/>
        </p:spPr>
        <p:txBody>
          <a:bodyPr wrap="none" lIns="17390" tIns="8695" rIns="17390" bIns="8695">
            <a:spAutoFit/>
          </a:bodyPr>
          <a:lstStyle/>
          <a:p>
            <a:pPr algn="ctr" defTabSz="874325"/>
            <a:r>
              <a:rPr lang="en-US" sz="1400" b="1" dirty="0" smtClean="0">
                <a:latin typeface="Trebuchet MS" pitchFamily="34" charset="0"/>
              </a:rPr>
              <a:t>theory</a:t>
            </a:r>
            <a:endParaRPr lang="en-US" sz="1100" b="1" dirty="0">
              <a:latin typeface="Trebuchet MS" pitchFamily="34" charset="0"/>
            </a:endParaRPr>
          </a:p>
        </p:txBody>
      </p:sp>
      <p:sp>
        <p:nvSpPr>
          <p:cNvPr id="7185" name="Text Box 17"/>
          <p:cNvSpPr txBox="1">
            <a:spLocks noChangeArrowheads="1"/>
          </p:cNvSpPr>
          <p:nvPr/>
        </p:nvSpPr>
        <p:spPr bwMode="auto">
          <a:xfrm>
            <a:off x="203200" y="3962400"/>
            <a:ext cx="2057400" cy="386892"/>
          </a:xfrm>
          <a:prstGeom prst="rect">
            <a:avLst/>
          </a:prstGeom>
          <a:noFill/>
          <a:ln w="9525">
            <a:noFill/>
            <a:miter lim="800000"/>
            <a:headEnd/>
            <a:tailEnd/>
          </a:ln>
          <a:effectLst/>
        </p:spPr>
        <p:txBody>
          <a:bodyPr wrap="square" lIns="17390" tIns="8695" rIns="17390" bIns="8695">
            <a:spAutoFit/>
          </a:bodyPr>
          <a:lstStyle/>
          <a:p>
            <a:pPr defTabSz="874325"/>
            <a:r>
              <a:rPr lang="en-US" sz="1000" b="1" dirty="0" smtClean="0">
                <a:latin typeface="Trebuchet MS" pitchFamily="34" charset="0"/>
              </a:rPr>
              <a:t>Internet</a:t>
            </a:r>
            <a:r>
              <a:rPr lang="en-US" sz="1000" dirty="0" smtClean="0">
                <a:latin typeface="Trebuchet MS" pitchFamily="34" charset="0"/>
              </a:rPr>
              <a:t>: largest distributed nonlinear feedback control system</a:t>
            </a:r>
          </a:p>
          <a:p>
            <a:pPr defTabSz="874325"/>
            <a:endParaRPr lang="en-US" sz="400" dirty="0" smtClean="0">
              <a:latin typeface="Trebuchet MS" pitchFamily="34" charset="0"/>
            </a:endParaRPr>
          </a:p>
        </p:txBody>
      </p:sp>
      <p:sp>
        <p:nvSpPr>
          <p:cNvPr id="7188" name="Rectangle 20"/>
          <p:cNvSpPr>
            <a:spLocks noChangeArrowheads="1"/>
          </p:cNvSpPr>
          <p:nvPr/>
        </p:nvSpPr>
        <p:spPr bwMode="auto">
          <a:xfrm>
            <a:off x="152401" y="3886201"/>
            <a:ext cx="2133599" cy="2797175"/>
          </a:xfrm>
          <a:prstGeom prst="rect">
            <a:avLst/>
          </a:prstGeom>
          <a:noFill/>
          <a:ln w="19050">
            <a:solidFill>
              <a:schemeClr val="bg1">
                <a:lumMod val="50000"/>
              </a:schemeClr>
            </a:solidFill>
            <a:prstDash val="solid"/>
            <a:miter lim="800000"/>
            <a:headEnd/>
            <a:tailEnd/>
          </a:ln>
          <a:effectLst/>
        </p:spPr>
        <p:txBody>
          <a:bodyPr wrap="none" lIns="17390" tIns="8695" rIns="17390" bIns="8695" anchor="ctr"/>
          <a:lstStyle/>
          <a:p>
            <a:endParaRPr lang="en-US"/>
          </a:p>
        </p:txBody>
      </p:sp>
      <p:pic>
        <p:nvPicPr>
          <p:cNvPr id="7212" name="Picture 4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6200" y="142875"/>
            <a:ext cx="685800" cy="755262"/>
          </a:xfrm>
          <a:prstGeom prst="rect">
            <a:avLst/>
          </a:prstGeom>
          <a:noFill/>
          <a:ln w="38100">
            <a:noFill/>
            <a:miter lim="800000"/>
            <a:headEnd/>
            <a:tailEnd/>
          </a:ln>
          <a:effectLst/>
        </p:spPr>
      </p:pic>
      <p:pic>
        <p:nvPicPr>
          <p:cNvPr id="7214" name="Picture 46"/>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a:off x="837506" y="152401"/>
            <a:ext cx="686495" cy="705247"/>
          </a:xfrm>
          <a:prstGeom prst="rect">
            <a:avLst/>
          </a:prstGeom>
          <a:noFill/>
          <a:ln w="38100">
            <a:noFill/>
            <a:miter lim="800000"/>
            <a:headEnd/>
            <a:tailEnd/>
          </a:ln>
          <a:effectLst/>
        </p:spPr>
      </p:pic>
      <p:sp>
        <p:nvSpPr>
          <p:cNvPr id="7215" name="Rectangle 47"/>
          <p:cNvSpPr>
            <a:spLocks noChangeArrowheads="1"/>
          </p:cNvSpPr>
          <p:nvPr/>
        </p:nvSpPr>
        <p:spPr bwMode="auto">
          <a:xfrm>
            <a:off x="8711975" y="190502"/>
            <a:ext cx="51027" cy="59531"/>
          </a:xfrm>
          <a:prstGeom prst="rect">
            <a:avLst/>
          </a:prstGeom>
          <a:solidFill>
            <a:srgbClr val="292929"/>
          </a:solidFill>
          <a:ln w="38100">
            <a:noFill/>
            <a:miter lim="800000"/>
            <a:headEnd/>
            <a:tailEnd/>
          </a:ln>
          <a:effectLst/>
        </p:spPr>
        <p:txBody>
          <a:bodyPr wrap="none" lIns="17390" tIns="8695" rIns="17390" bIns="8695" anchor="ctr"/>
          <a:lstStyle/>
          <a:p>
            <a:pPr algn="ctr" defTabSz="874325"/>
            <a:endParaRPr lang="en-US" dirty="0"/>
          </a:p>
        </p:txBody>
      </p:sp>
      <p:sp>
        <p:nvSpPr>
          <p:cNvPr id="42" name="Rectangle 2"/>
          <p:cNvSpPr txBox="1">
            <a:spLocks noChangeArrowheads="1"/>
          </p:cNvSpPr>
          <p:nvPr/>
        </p:nvSpPr>
        <p:spPr bwMode="auto">
          <a:xfrm>
            <a:off x="8116824" y="542925"/>
            <a:ext cx="950976" cy="381000"/>
          </a:xfrm>
          <a:prstGeom prst="rect">
            <a:avLst/>
          </a:prstGeom>
          <a:noFill/>
          <a:ln w="9525">
            <a:noFill/>
            <a:miter lim="800000"/>
            <a:headEnd/>
            <a:tailEnd/>
          </a:ln>
          <a:effectLst/>
        </p:spPr>
        <p:txBody>
          <a:bodyPr vert="horz" wrap="square" lIns="87454" tIns="43727" rIns="87454" bIns="43727" numCol="1" anchor="b" anchorCtr="0" compatLnSpc="1">
            <a:prstTxWarp prst="textNoShape">
              <a:avLst/>
            </a:prstTxWarp>
          </a:bodyPr>
          <a:lstStyle/>
          <a:p>
            <a:pPr algn="r" defTabSz="874412"/>
            <a:r>
              <a:rPr lang="en-US" sz="2000" b="1" kern="0" dirty="0" smtClean="0">
                <a:solidFill>
                  <a:srgbClr val="EAEAEA"/>
                </a:solidFill>
                <a:latin typeface="Times New Roman" pitchFamily="18" charset="0"/>
                <a:ea typeface="+mj-ea"/>
                <a:cs typeface="Times New Roman" pitchFamily="18" charset="0"/>
              </a:rPr>
              <a:t>SISL</a:t>
            </a:r>
          </a:p>
        </p:txBody>
      </p:sp>
      <p:sp>
        <p:nvSpPr>
          <p:cNvPr id="46" name="Rectangle 45"/>
          <p:cNvSpPr/>
          <p:nvPr/>
        </p:nvSpPr>
        <p:spPr>
          <a:xfrm>
            <a:off x="3571845" y="0"/>
            <a:ext cx="1965355" cy="954105"/>
          </a:xfrm>
          <a:prstGeom prst="rect">
            <a:avLst/>
          </a:prstGeom>
          <a:solidFill>
            <a:schemeClr val="tx1"/>
          </a:solidFill>
        </p:spPr>
        <p:txBody>
          <a:bodyPr wrap="square" lIns="91439" tIns="45719" rIns="91439" bIns="45719">
            <a:spAutoFit/>
          </a:bodyPr>
          <a:lstStyle/>
          <a:p>
            <a:pPr algn="ctr"/>
            <a:r>
              <a:rPr lang="en-US" altLang="zh-CN" sz="3600" kern="0" dirty="0" err="1" smtClean="0">
                <a:solidFill>
                  <a:schemeClr val="bg1"/>
                </a:solidFill>
                <a:latin typeface="Verdana"/>
                <a:ea typeface="宋体" pitchFamily="2" charset="-122"/>
                <a:cs typeface="+mj-cs"/>
              </a:rPr>
              <a:t>NetLab</a:t>
            </a:r>
            <a:endParaRPr lang="en-US" altLang="zh-CN" sz="3600" kern="0" dirty="0" smtClean="0">
              <a:solidFill>
                <a:schemeClr val="bg1"/>
              </a:solidFill>
              <a:latin typeface="Verdana"/>
              <a:ea typeface="宋体" pitchFamily="2" charset="-122"/>
              <a:cs typeface="+mj-cs"/>
            </a:endParaRPr>
          </a:p>
          <a:p>
            <a:pPr algn="ctr"/>
            <a:r>
              <a:rPr lang="en-US" sz="1800" b="1" kern="0" dirty="0" err="1" smtClean="0">
                <a:solidFill>
                  <a:schemeClr val="bg1"/>
                </a:solidFill>
              </a:rPr>
              <a:t>prof</a:t>
            </a:r>
            <a:r>
              <a:rPr lang="en-US" sz="1800" b="1" kern="0" dirty="0" smtClean="0">
                <a:solidFill>
                  <a:schemeClr val="bg1"/>
                </a:solidFill>
              </a:rPr>
              <a:t> </a:t>
            </a:r>
            <a:r>
              <a:rPr lang="en-US" sz="1800" b="1" kern="0" dirty="0" err="1" smtClean="0">
                <a:solidFill>
                  <a:schemeClr val="bg1"/>
                </a:solidFill>
              </a:rPr>
              <a:t>steven</a:t>
            </a:r>
            <a:r>
              <a:rPr lang="en-US" sz="1800" b="1" kern="0" dirty="0" smtClean="0">
                <a:solidFill>
                  <a:schemeClr val="bg1"/>
                </a:solidFill>
              </a:rPr>
              <a:t> low</a:t>
            </a:r>
            <a:endParaRPr lang="en-US" sz="1800" dirty="0">
              <a:solidFill>
                <a:schemeClr val="bg1"/>
              </a:solidFill>
            </a:endParaRPr>
          </a:p>
        </p:txBody>
      </p:sp>
      <p:graphicFrame>
        <p:nvGraphicFramePr>
          <p:cNvPr id="65" name="Object 32"/>
          <p:cNvGraphicFramePr>
            <a:graphicFrameLocks noChangeAspect="1"/>
          </p:cNvGraphicFramePr>
          <p:nvPr/>
        </p:nvGraphicFramePr>
        <p:xfrm>
          <a:off x="660400" y="2228850"/>
          <a:ext cx="513458" cy="510907"/>
        </p:xfrm>
        <a:graphic>
          <a:graphicData uri="http://schemas.openxmlformats.org/presentationml/2006/ole">
            <p:oleObj spid="_x0000_s103426" name="Photo Editor Photo" r:id="rId5" imgW="905001" imgH="905001" progId="">
              <p:embed/>
            </p:oleObj>
          </a:graphicData>
        </a:graphic>
      </p:graphicFrame>
      <p:graphicFrame>
        <p:nvGraphicFramePr>
          <p:cNvPr id="66" name="Object 33"/>
          <p:cNvGraphicFramePr>
            <a:graphicFrameLocks noChangeAspect="1"/>
          </p:cNvGraphicFramePr>
          <p:nvPr/>
        </p:nvGraphicFramePr>
        <p:xfrm>
          <a:off x="2057400" y="2280018"/>
          <a:ext cx="420783" cy="377457"/>
        </p:xfrm>
        <a:graphic>
          <a:graphicData uri="http://schemas.openxmlformats.org/presentationml/2006/ole">
            <p:oleObj spid="_x0000_s103427" name="Photo Editor Photo" r:id="rId6" imgW="1238423" imgH="1114581" progId="">
              <p:embed/>
            </p:oleObj>
          </a:graphicData>
        </a:graphic>
      </p:graphicFrame>
      <p:graphicFrame>
        <p:nvGraphicFramePr>
          <p:cNvPr id="67" name="Object 34"/>
          <p:cNvGraphicFramePr>
            <a:graphicFrameLocks noChangeAspect="1"/>
          </p:cNvGraphicFramePr>
          <p:nvPr/>
        </p:nvGraphicFramePr>
        <p:xfrm>
          <a:off x="2032000" y="2768784"/>
          <a:ext cx="433772" cy="431616"/>
        </p:xfrm>
        <a:graphic>
          <a:graphicData uri="http://schemas.openxmlformats.org/presentationml/2006/ole">
            <p:oleObj spid="_x0000_s103428" name="Photo Editor Photo" r:id="rId7" imgW="1428949" imgH="1333333" progId="">
              <p:embed/>
            </p:oleObj>
          </a:graphicData>
        </a:graphic>
      </p:graphicFrame>
      <p:pic>
        <p:nvPicPr>
          <p:cNvPr id="68" name="Picture 37"/>
          <p:cNvPicPr>
            <a:picLocks noChangeAspect="1" noChangeArrowheads="1"/>
          </p:cNvPicPr>
          <p:nvPr/>
        </p:nvPicPr>
        <p:blipFill>
          <a:blip r:embed="rId8"/>
          <a:srcRect/>
          <a:stretch>
            <a:fillRect/>
          </a:stretch>
        </p:blipFill>
        <p:spPr bwMode="auto">
          <a:xfrm>
            <a:off x="690208" y="2874004"/>
            <a:ext cx="478192" cy="263398"/>
          </a:xfrm>
          <a:prstGeom prst="rect">
            <a:avLst/>
          </a:prstGeom>
          <a:noFill/>
          <a:ln w="9525">
            <a:noFill/>
            <a:miter lim="800000"/>
            <a:headEnd/>
            <a:tailEnd/>
          </a:ln>
        </p:spPr>
      </p:pic>
      <p:pic>
        <p:nvPicPr>
          <p:cNvPr id="69" name="Picture 62"/>
          <p:cNvPicPr>
            <a:picLocks noChangeAspect="1" noChangeArrowheads="1"/>
          </p:cNvPicPr>
          <p:nvPr/>
        </p:nvPicPr>
        <p:blipFill>
          <a:blip r:embed="rId9"/>
          <a:srcRect/>
          <a:stretch>
            <a:fillRect/>
          </a:stretch>
        </p:blipFill>
        <p:spPr bwMode="auto">
          <a:xfrm>
            <a:off x="2706133" y="2743200"/>
            <a:ext cx="849867" cy="456648"/>
          </a:xfrm>
          <a:prstGeom prst="rect">
            <a:avLst/>
          </a:prstGeom>
          <a:noFill/>
          <a:ln w="9525">
            <a:noFill/>
            <a:miter lim="800000"/>
            <a:headEnd/>
            <a:tailEnd/>
          </a:ln>
        </p:spPr>
      </p:pic>
      <p:sp>
        <p:nvSpPr>
          <p:cNvPr id="70" name="Line 63"/>
          <p:cNvSpPr>
            <a:spLocks noChangeShapeType="1"/>
          </p:cNvSpPr>
          <p:nvPr/>
        </p:nvSpPr>
        <p:spPr bwMode="auto">
          <a:xfrm>
            <a:off x="337337" y="2076365"/>
            <a:ext cx="4666463" cy="0"/>
          </a:xfrm>
          <a:prstGeom prst="line">
            <a:avLst/>
          </a:prstGeom>
          <a:noFill/>
          <a:ln w="38100">
            <a:solidFill>
              <a:srgbClr val="006600"/>
            </a:solidFill>
            <a:round/>
            <a:headEnd/>
            <a:tailEnd type="triangle" w="med" len="med"/>
          </a:ln>
        </p:spPr>
        <p:txBody>
          <a:bodyPr lIns="32004" tIns="16002" rIns="32004" bIns="16002"/>
          <a:lstStyle/>
          <a:p>
            <a:endParaRPr lang="en-US" sz="900" dirty="0"/>
          </a:p>
        </p:txBody>
      </p:sp>
      <p:sp>
        <p:nvSpPr>
          <p:cNvPr id="71" name="Line 64"/>
          <p:cNvSpPr>
            <a:spLocks noChangeShapeType="1"/>
          </p:cNvSpPr>
          <p:nvPr/>
        </p:nvSpPr>
        <p:spPr bwMode="auto">
          <a:xfrm flipV="1">
            <a:off x="337337" y="1994904"/>
            <a:ext cx="0" cy="162922"/>
          </a:xfrm>
          <a:prstGeom prst="line">
            <a:avLst/>
          </a:prstGeom>
          <a:noFill/>
          <a:ln w="38100">
            <a:solidFill>
              <a:srgbClr val="006600"/>
            </a:solidFill>
            <a:round/>
            <a:headEnd/>
            <a:tailEnd/>
          </a:ln>
        </p:spPr>
        <p:txBody>
          <a:bodyPr lIns="32004" tIns="16002" rIns="32004" bIns="16002"/>
          <a:lstStyle/>
          <a:p>
            <a:endParaRPr lang="en-US" sz="900" dirty="0"/>
          </a:p>
        </p:txBody>
      </p:sp>
      <p:sp>
        <p:nvSpPr>
          <p:cNvPr id="72" name="Text Box 65"/>
          <p:cNvSpPr txBox="1">
            <a:spLocks noChangeArrowheads="1"/>
          </p:cNvSpPr>
          <p:nvPr/>
        </p:nvSpPr>
        <p:spPr bwMode="auto">
          <a:xfrm>
            <a:off x="664808" y="1733550"/>
            <a:ext cx="491207" cy="155427"/>
          </a:xfrm>
          <a:prstGeom prst="rect">
            <a:avLst/>
          </a:prstGeom>
          <a:noFill/>
          <a:ln w="9525">
            <a:noFill/>
            <a:miter lim="800000"/>
            <a:headEnd/>
            <a:tailEnd/>
          </a:ln>
        </p:spPr>
        <p:txBody>
          <a:bodyPr lIns="32004" tIns="16002" rIns="32004" bIns="16002">
            <a:spAutoFit/>
          </a:bodyPr>
          <a:lstStyle/>
          <a:p>
            <a:pPr algn="ctr">
              <a:spcBef>
                <a:spcPct val="50000"/>
              </a:spcBef>
            </a:pPr>
            <a:r>
              <a:rPr lang="en-US" altLang="zh-CN" sz="800" b="1" dirty="0">
                <a:ea typeface="宋体" pitchFamily="2" charset="-122"/>
                <a:cs typeface="Times New Roman" pitchFamily="18" charset="0"/>
              </a:rPr>
              <a:t>2001</a:t>
            </a:r>
            <a:endParaRPr lang="en-US" sz="800" b="1" dirty="0">
              <a:ea typeface="宋体" pitchFamily="2" charset="-122"/>
              <a:cs typeface="Times New Roman" pitchFamily="18" charset="0"/>
            </a:endParaRPr>
          </a:p>
        </p:txBody>
      </p:sp>
      <p:sp>
        <p:nvSpPr>
          <p:cNvPr id="73" name="Line 66"/>
          <p:cNvSpPr>
            <a:spLocks noChangeShapeType="1"/>
          </p:cNvSpPr>
          <p:nvPr/>
        </p:nvSpPr>
        <p:spPr bwMode="auto">
          <a:xfrm flipV="1">
            <a:off x="910412" y="1954174"/>
            <a:ext cx="0" cy="122192"/>
          </a:xfrm>
          <a:prstGeom prst="line">
            <a:avLst/>
          </a:prstGeom>
          <a:noFill/>
          <a:ln w="38100">
            <a:solidFill>
              <a:srgbClr val="006600"/>
            </a:solidFill>
            <a:round/>
            <a:headEnd/>
            <a:tailEnd/>
          </a:ln>
        </p:spPr>
        <p:txBody>
          <a:bodyPr lIns="32004" tIns="16002" rIns="32004" bIns="16002"/>
          <a:lstStyle/>
          <a:p>
            <a:endParaRPr lang="en-US" sz="900" dirty="0"/>
          </a:p>
        </p:txBody>
      </p:sp>
      <p:sp>
        <p:nvSpPr>
          <p:cNvPr id="74" name="Line 69"/>
          <p:cNvSpPr>
            <a:spLocks noChangeShapeType="1"/>
          </p:cNvSpPr>
          <p:nvPr/>
        </p:nvSpPr>
        <p:spPr bwMode="auto">
          <a:xfrm flipV="1">
            <a:off x="337337" y="1954174"/>
            <a:ext cx="0" cy="244383"/>
          </a:xfrm>
          <a:prstGeom prst="line">
            <a:avLst/>
          </a:prstGeom>
          <a:noFill/>
          <a:ln w="38100">
            <a:solidFill>
              <a:srgbClr val="006600"/>
            </a:solidFill>
            <a:round/>
            <a:headEnd/>
            <a:tailEnd/>
          </a:ln>
        </p:spPr>
        <p:txBody>
          <a:bodyPr lIns="32004" tIns="16002" rIns="32004" bIns="16002"/>
          <a:lstStyle/>
          <a:p>
            <a:endParaRPr lang="en-US" sz="900" dirty="0"/>
          </a:p>
        </p:txBody>
      </p:sp>
      <p:sp>
        <p:nvSpPr>
          <p:cNvPr id="75" name="Text Box 72"/>
          <p:cNvSpPr txBox="1">
            <a:spLocks noChangeArrowheads="1"/>
          </p:cNvSpPr>
          <p:nvPr/>
        </p:nvSpPr>
        <p:spPr bwMode="auto">
          <a:xfrm>
            <a:off x="91734" y="1733550"/>
            <a:ext cx="491207" cy="155427"/>
          </a:xfrm>
          <a:prstGeom prst="rect">
            <a:avLst/>
          </a:prstGeom>
          <a:noFill/>
          <a:ln w="9525">
            <a:noFill/>
            <a:miter lim="800000"/>
            <a:headEnd/>
            <a:tailEnd/>
          </a:ln>
        </p:spPr>
        <p:txBody>
          <a:bodyPr lIns="32004" tIns="16002" rIns="32004" bIns="16002">
            <a:spAutoFit/>
          </a:bodyPr>
          <a:lstStyle/>
          <a:p>
            <a:pPr algn="ctr">
              <a:spcBef>
                <a:spcPct val="50000"/>
              </a:spcBef>
            </a:pPr>
            <a:r>
              <a:rPr lang="en-US" altLang="zh-CN" sz="800" b="1" dirty="0">
                <a:ea typeface="宋体" pitchFamily="2" charset="-122"/>
                <a:cs typeface="Times New Roman" pitchFamily="18" charset="0"/>
              </a:rPr>
              <a:t>2000</a:t>
            </a:r>
            <a:endParaRPr lang="en-US" sz="800" b="1" dirty="0">
              <a:ea typeface="宋体" pitchFamily="2" charset="-122"/>
              <a:cs typeface="Times New Roman" pitchFamily="18" charset="0"/>
            </a:endParaRPr>
          </a:p>
        </p:txBody>
      </p:sp>
      <p:sp>
        <p:nvSpPr>
          <p:cNvPr id="76" name="Text Box 73"/>
          <p:cNvSpPr txBox="1">
            <a:spLocks noChangeArrowheads="1"/>
          </p:cNvSpPr>
          <p:nvPr/>
        </p:nvSpPr>
        <p:spPr bwMode="auto">
          <a:xfrm>
            <a:off x="50800" y="2200275"/>
            <a:ext cx="609600" cy="432426"/>
          </a:xfrm>
          <a:prstGeom prst="rect">
            <a:avLst/>
          </a:prstGeom>
          <a:noFill/>
          <a:ln w="9525">
            <a:noFill/>
            <a:miter lim="800000"/>
            <a:headEnd/>
            <a:tailEnd/>
          </a:ln>
        </p:spPr>
        <p:txBody>
          <a:bodyPr wrap="square" lIns="32004" tIns="16002" rIns="32004" bIns="16002">
            <a:spAutoFit/>
          </a:bodyPr>
          <a:lstStyle/>
          <a:p>
            <a:pPr algn="ctr">
              <a:spcBef>
                <a:spcPct val="50000"/>
              </a:spcBef>
            </a:pPr>
            <a:r>
              <a:rPr lang="en-US" altLang="zh-CN" sz="1300" b="1" dirty="0">
                <a:solidFill>
                  <a:srgbClr val="FF0000"/>
                </a:solidFill>
                <a:latin typeface="Times New Roman" pitchFamily="18" charset="0"/>
                <a:ea typeface="宋体" pitchFamily="2" charset="-122"/>
                <a:cs typeface="Times New Roman" pitchFamily="18" charset="0"/>
              </a:rPr>
              <a:t>Lee Center</a:t>
            </a:r>
            <a:endParaRPr lang="en-US" sz="1300" b="1" dirty="0">
              <a:solidFill>
                <a:srgbClr val="FF0000"/>
              </a:solidFill>
              <a:latin typeface="Times New Roman" pitchFamily="18" charset="0"/>
              <a:ea typeface="宋体" pitchFamily="2" charset="-122"/>
              <a:cs typeface="Times New Roman" pitchFamily="18" charset="0"/>
            </a:endParaRPr>
          </a:p>
        </p:txBody>
      </p:sp>
      <p:sp>
        <p:nvSpPr>
          <p:cNvPr id="77" name="Text Box 74"/>
          <p:cNvSpPr txBox="1">
            <a:spLocks noChangeArrowheads="1"/>
          </p:cNvSpPr>
          <p:nvPr/>
        </p:nvSpPr>
        <p:spPr bwMode="auto">
          <a:xfrm>
            <a:off x="1278817" y="1733550"/>
            <a:ext cx="491207" cy="155427"/>
          </a:xfrm>
          <a:prstGeom prst="rect">
            <a:avLst/>
          </a:prstGeom>
          <a:noFill/>
          <a:ln w="9525">
            <a:noFill/>
            <a:miter lim="800000"/>
            <a:headEnd/>
            <a:tailEnd/>
          </a:ln>
        </p:spPr>
        <p:txBody>
          <a:bodyPr lIns="32004" tIns="16002" rIns="32004" bIns="16002">
            <a:spAutoFit/>
          </a:bodyPr>
          <a:lstStyle/>
          <a:p>
            <a:pPr algn="ctr">
              <a:spcBef>
                <a:spcPct val="50000"/>
              </a:spcBef>
            </a:pPr>
            <a:r>
              <a:rPr lang="en-US" altLang="zh-CN" sz="800" b="1" dirty="0">
                <a:ea typeface="宋体" pitchFamily="2" charset="-122"/>
                <a:cs typeface="Times New Roman" pitchFamily="18" charset="0"/>
              </a:rPr>
              <a:t>2002</a:t>
            </a:r>
            <a:endParaRPr lang="en-US" sz="800" b="1" dirty="0">
              <a:ea typeface="宋体" pitchFamily="2" charset="-122"/>
              <a:cs typeface="Times New Roman" pitchFamily="18" charset="0"/>
            </a:endParaRPr>
          </a:p>
        </p:txBody>
      </p:sp>
      <p:sp>
        <p:nvSpPr>
          <p:cNvPr id="78" name="Line 75"/>
          <p:cNvSpPr>
            <a:spLocks noChangeShapeType="1"/>
          </p:cNvSpPr>
          <p:nvPr/>
        </p:nvSpPr>
        <p:spPr bwMode="auto">
          <a:xfrm flipV="1">
            <a:off x="1524420" y="1954174"/>
            <a:ext cx="0" cy="122192"/>
          </a:xfrm>
          <a:prstGeom prst="line">
            <a:avLst/>
          </a:prstGeom>
          <a:noFill/>
          <a:ln w="38100">
            <a:solidFill>
              <a:srgbClr val="006600"/>
            </a:solidFill>
            <a:round/>
            <a:headEnd/>
            <a:tailEnd/>
          </a:ln>
        </p:spPr>
        <p:txBody>
          <a:bodyPr lIns="32004" tIns="16002" rIns="32004" bIns="16002"/>
          <a:lstStyle/>
          <a:p>
            <a:endParaRPr lang="en-US" sz="900" dirty="0"/>
          </a:p>
        </p:txBody>
      </p:sp>
      <p:sp>
        <p:nvSpPr>
          <p:cNvPr id="79" name="Text Box 76"/>
          <p:cNvSpPr txBox="1">
            <a:spLocks noChangeArrowheads="1"/>
          </p:cNvSpPr>
          <p:nvPr/>
        </p:nvSpPr>
        <p:spPr bwMode="auto">
          <a:xfrm>
            <a:off x="1851891" y="1733550"/>
            <a:ext cx="491207" cy="155427"/>
          </a:xfrm>
          <a:prstGeom prst="rect">
            <a:avLst/>
          </a:prstGeom>
          <a:noFill/>
          <a:ln w="9525">
            <a:noFill/>
            <a:miter lim="800000"/>
            <a:headEnd/>
            <a:tailEnd/>
          </a:ln>
        </p:spPr>
        <p:txBody>
          <a:bodyPr lIns="32004" tIns="16002" rIns="32004" bIns="16002">
            <a:spAutoFit/>
          </a:bodyPr>
          <a:lstStyle/>
          <a:p>
            <a:pPr algn="ctr">
              <a:spcBef>
                <a:spcPct val="50000"/>
              </a:spcBef>
            </a:pPr>
            <a:r>
              <a:rPr lang="en-US" altLang="zh-CN" sz="800" b="1" dirty="0">
                <a:ea typeface="宋体" pitchFamily="2" charset="-122"/>
                <a:cs typeface="Times New Roman" pitchFamily="18" charset="0"/>
              </a:rPr>
              <a:t>2003</a:t>
            </a:r>
            <a:endParaRPr lang="en-US" sz="800" b="1" dirty="0">
              <a:ea typeface="宋体" pitchFamily="2" charset="-122"/>
              <a:cs typeface="Times New Roman" pitchFamily="18" charset="0"/>
            </a:endParaRPr>
          </a:p>
        </p:txBody>
      </p:sp>
      <p:sp>
        <p:nvSpPr>
          <p:cNvPr id="80" name="Line 77"/>
          <p:cNvSpPr>
            <a:spLocks noChangeShapeType="1"/>
          </p:cNvSpPr>
          <p:nvPr/>
        </p:nvSpPr>
        <p:spPr bwMode="auto">
          <a:xfrm flipV="1">
            <a:off x="2097494" y="1954174"/>
            <a:ext cx="0" cy="122192"/>
          </a:xfrm>
          <a:prstGeom prst="line">
            <a:avLst/>
          </a:prstGeom>
          <a:noFill/>
          <a:ln w="38100">
            <a:solidFill>
              <a:srgbClr val="006600"/>
            </a:solidFill>
            <a:round/>
            <a:headEnd/>
            <a:tailEnd/>
          </a:ln>
        </p:spPr>
        <p:txBody>
          <a:bodyPr lIns="32004" tIns="16002" rIns="32004" bIns="16002"/>
          <a:lstStyle/>
          <a:p>
            <a:endParaRPr lang="en-US" sz="900" dirty="0"/>
          </a:p>
        </p:txBody>
      </p:sp>
      <p:sp>
        <p:nvSpPr>
          <p:cNvPr id="81" name="Text Box 78"/>
          <p:cNvSpPr txBox="1">
            <a:spLocks noChangeArrowheads="1"/>
          </p:cNvSpPr>
          <p:nvPr/>
        </p:nvSpPr>
        <p:spPr bwMode="auto">
          <a:xfrm>
            <a:off x="2424965" y="1733550"/>
            <a:ext cx="491207" cy="155427"/>
          </a:xfrm>
          <a:prstGeom prst="rect">
            <a:avLst/>
          </a:prstGeom>
          <a:noFill/>
          <a:ln w="9525">
            <a:noFill/>
            <a:miter lim="800000"/>
            <a:headEnd/>
            <a:tailEnd/>
          </a:ln>
        </p:spPr>
        <p:txBody>
          <a:bodyPr lIns="32004" tIns="16002" rIns="32004" bIns="16002">
            <a:spAutoFit/>
          </a:bodyPr>
          <a:lstStyle/>
          <a:p>
            <a:pPr algn="ctr">
              <a:spcBef>
                <a:spcPct val="50000"/>
              </a:spcBef>
            </a:pPr>
            <a:r>
              <a:rPr lang="en-US" altLang="zh-CN" sz="800" b="1" dirty="0">
                <a:ea typeface="宋体" pitchFamily="2" charset="-122"/>
                <a:cs typeface="Times New Roman" pitchFamily="18" charset="0"/>
              </a:rPr>
              <a:t>2004</a:t>
            </a:r>
            <a:endParaRPr lang="en-US" sz="800" b="1" dirty="0">
              <a:ea typeface="宋体" pitchFamily="2" charset="-122"/>
              <a:cs typeface="Times New Roman" pitchFamily="18" charset="0"/>
            </a:endParaRPr>
          </a:p>
        </p:txBody>
      </p:sp>
      <p:sp>
        <p:nvSpPr>
          <p:cNvPr id="82" name="Line 79"/>
          <p:cNvSpPr>
            <a:spLocks noChangeShapeType="1"/>
          </p:cNvSpPr>
          <p:nvPr/>
        </p:nvSpPr>
        <p:spPr bwMode="auto">
          <a:xfrm flipV="1">
            <a:off x="2670569" y="1954174"/>
            <a:ext cx="0" cy="122192"/>
          </a:xfrm>
          <a:prstGeom prst="line">
            <a:avLst/>
          </a:prstGeom>
          <a:noFill/>
          <a:ln w="38100">
            <a:solidFill>
              <a:srgbClr val="006600"/>
            </a:solidFill>
            <a:round/>
            <a:headEnd/>
            <a:tailEnd/>
          </a:ln>
        </p:spPr>
        <p:txBody>
          <a:bodyPr lIns="32004" tIns="16002" rIns="32004" bIns="16002"/>
          <a:lstStyle/>
          <a:p>
            <a:endParaRPr lang="en-US" sz="900" dirty="0"/>
          </a:p>
        </p:txBody>
      </p:sp>
      <p:sp>
        <p:nvSpPr>
          <p:cNvPr id="83" name="Text Box 80"/>
          <p:cNvSpPr txBox="1">
            <a:spLocks noChangeArrowheads="1"/>
          </p:cNvSpPr>
          <p:nvPr/>
        </p:nvSpPr>
        <p:spPr bwMode="auto">
          <a:xfrm>
            <a:off x="2957106" y="1733550"/>
            <a:ext cx="491207" cy="155427"/>
          </a:xfrm>
          <a:prstGeom prst="rect">
            <a:avLst/>
          </a:prstGeom>
          <a:noFill/>
          <a:ln w="9525">
            <a:noFill/>
            <a:miter lim="800000"/>
            <a:headEnd/>
            <a:tailEnd/>
          </a:ln>
        </p:spPr>
        <p:txBody>
          <a:bodyPr lIns="32004" tIns="16002" rIns="32004" bIns="16002">
            <a:spAutoFit/>
          </a:bodyPr>
          <a:lstStyle/>
          <a:p>
            <a:pPr algn="ctr">
              <a:spcBef>
                <a:spcPct val="50000"/>
              </a:spcBef>
            </a:pPr>
            <a:r>
              <a:rPr lang="en-US" altLang="zh-CN" sz="800" b="1" dirty="0">
                <a:ea typeface="宋体" pitchFamily="2" charset="-122"/>
                <a:cs typeface="Times New Roman" pitchFamily="18" charset="0"/>
              </a:rPr>
              <a:t>2005</a:t>
            </a:r>
            <a:endParaRPr lang="en-US" sz="800" b="1" dirty="0">
              <a:ea typeface="宋体" pitchFamily="2" charset="-122"/>
              <a:cs typeface="Times New Roman" pitchFamily="18" charset="0"/>
            </a:endParaRPr>
          </a:p>
        </p:txBody>
      </p:sp>
      <p:sp>
        <p:nvSpPr>
          <p:cNvPr id="84" name="Line 81"/>
          <p:cNvSpPr>
            <a:spLocks noChangeShapeType="1"/>
          </p:cNvSpPr>
          <p:nvPr/>
        </p:nvSpPr>
        <p:spPr bwMode="auto">
          <a:xfrm flipV="1">
            <a:off x="3202709" y="1954174"/>
            <a:ext cx="0" cy="122192"/>
          </a:xfrm>
          <a:prstGeom prst="line">
            <a:avLst/>
          </a:prstGeom>
          <a:noFill/>
          <a:ln w="38100">
            <a:solidFill>
              <a:srgbClr val="006600"/>
            </a:solidFill>
            <a:round/>
            <a:headEnd/>
            <a:tailEnd/>
          </a:ln>
        </p:spPr>
        <p:txBody>
          <a:bodyPr lIns="32004" tIns="16002" rIns="32004" bIns="16002"/>
          <a:lstStyle/>
          <a:p>
            <a:endParaRPr lang="en-US" sz="900" dirty="0"/>
          </a:p>
        </p:txBody>
      </p:sp>
      <p:sp>
        <p:nvSpPr>
          <p:cNvPr id="85" name="Text Box 82"/>
          <p:cNvSpPr txBox="1">
            <a:spLocks noChangeArrowheads="1"/>
          </p:cNvSpPr>
          <p:nvPr/>
        </p:nvSpPr>
        <p:spPr bwMode="auto">
          <a:xfrm>
            <a:off x="3489246" y="1733550"/>
            <a:ext cx="491207" cy="155427"/>
          </a:xfrm>
          <a:prstGeom prst="rect">
            <a:avLst/>
          </a:prstGeom>
          <a:noFill/>
          <a:ln w="9525">
            <a:noFill/>
            <a:miter lim="800000"/>
            <a:headEnd/>
            <a:tailEnd/>
          </a:ln>
        </p:spPr>
        <p:txBody>
          <a:bodyPr lIns="32004" tIns="16002" rIns="32004" bIns="16002">
            <a:spAutoFit/>
          </a:bodyPr>
          <a:lstStyle/>
          <a:p>
            <a:pPr algn="ctr">
              <a:spcBef>
                <a:spcPct val="50000"/>
              </a:spcBef>
            </a:pPr>
            <a:r>
              <a:rPr lang="en-US" altLang="zh-CN" sz="800" b="1" dirty="0">
                <a:ea typeface="宋体" pitchFamily="2" charset="-122"/>
                <a:cs typeface="Times New Roman" pitchFamily="18" charset="0"/>
              </a:rPr>
              <a:t>2006</a:t>
            </a:r>
            <a:endParaRPr lang="en-US" sz="800" b="1" dirty="0">
              <a:ea typeface="宋体" pitchFamily="2" charset="-122"/>
              <a:cs typeface="Times New Roman" pitchFamily="18" charset="0"/>
            </a:endParaRPr>
          </a:p>
        </p:txBody>
      </p:sp>
      <p:sp>
        <p:nvSpPr>
          <p:cNvPr id="86" name="Line 83"/>
          <p:cNvSpPr>
            <a:spLocks noChangeShapeType="1"/>
          </p:cNvSpPr>
          <p:nvPr/>
        </p:nvSpPr>
        <p:spPr bwMode="auto">
          <a:xfrm flipV="1">
            <a:off x="3734850" y="1954174"/>
            <a:ext cx="0" cy="122192"/>
          </a:xfrm>
          <a:prstGeom prst="line">
            <a:avLst/>
          </a:prstGeom>
          <a:noFill/>
          <a:ln w="38100">
            <a:solidFill>
              <a:srgbClr val="006600"/>
            </a:solidFill>
            <a:round/>
            <a:headEnd/>
            <a:tailEnd/>
          </a:ln>
        </p:spPr>
        <p:txBody>
          <a:bodyPr lIns="32004" tIns="16002" rIns="32004" bIns="16002"/>
          <a:lstStyle/>
          <a:p>
            <a:endParaRPr lang="en-US" sz="900" dirty="0"/>
          </a:p>
        </p:txBody>
      </p:sp>
      <p:sp>
        <p:nvSpPr>
          <p:cNvPr id="87" name="Text Box 85"/>
          <p:cNvSpPr txBox="1">
            <a:spLocks noChangeArrowheads="1"/>
          </p:cNvSpPr>
          <p:nvPr/>
        </p:nvSpPr>
        <p:spPr bwMode="auto">
          <a:xfrm>
            <a:off x="1234524" y="2222316"/>
            <a:ext cx="695876" cy="724814"/>
          </a:xfrm>
          <a:prstGeom prst="rect">
            <a:avLst/>
          </a:prstGeom>
          <a:noFill/>
          <a:ln w="9525">
            <a:noFill/>
            <a:miter lim="800000"/>
            <a:headEnd/>
            <a:tailEnd/>
          </a:ln>
        </p:spPr>
        <p:txBody>
          <a:bodyPr lIns="32004" tIns="16002" rIns="32004" bIns="16002">
            <a:spAutoFit/>
          </a:bodyPr>
          <a:lstStyle/>
          <a:p>
            <a:pPr algn="ctr">
              <a:spcBef>
                <a:spcPct val="50000"/>
              </a:spcBef>
            </a:pPr>
            <a:r>
              <a:rPr lang="en-US" altLang="zh-CN" sz="1000" b="1" dirty="0">
                <a:ea typeface="宋体" pitchFamily="2" charset="-122"/>
                <a:cs typeface="Times New Roman" pitchFamily="18" charset="0"/>
              </a:rPr>
              <a:t>FAST TCP theory</a:t>
            </a:r>
          </a:p>
          <a:p>
            <a:pPr algn="ctr">
              <a:spcBef>
                <a:spcPct val="50000"/>
              </a:spcBef>
            </a:pPr>
            <a:r>
              <a:rPr lang="en-US" altLang="zh-CN" sz="1000" b="1" dirty="0" smtClean="0">
                <a:ea typeface="宋体" pitchFamily="2" charset="-122"/>
                <a:cs typeface="Times New Roman" pitchFamily="18" charset="0"/>
              </a:rPr>
              <a:t>IPAM </a:t>
            </a:r>
            <a:r>
              <a:rPr lang="en-US" altLang="zh-CN" sz="1000" b="1" dirty="0" err="1" smtClean="0">
                <a:ea typeface="宋体" pitchFamily="2" charset="-122"/>
                <a:cs typeface="Times New Roman" pitchFamily="18" charset="0"/>
              </a:rPr>
              <a:t>Wkp</a:t>
            </a:r>
            <a:endParaRPr lang="en-US" sz="1000" b="1" dirty="0">
              <a:ea typeface="宋体" pitchFamily="2" charset="-122"/>
              <a:cs typeface="Times New Roman" pitchFamily="18" charset="0"/>
            </a:endParaRPr>
          </a:p>
        </p:txBody>
      </p:sp>
      <p:sp>
        <p:nvSpPr>
          <p:cNvPr id="88" name="Text Box 86"/>
          <p:cNvSpPr txBox="1">
            <a:spLocks noChangeArrowheads="1"/>
          </p:cNvSpPr>
          <p:nvPr/>
        </p:nvSpPr>
        <p:spPr bwMode="auto">
          <a:xfrm>
            <a:off x="1320800" y="2899760"/>
            <a:ext cx="491207" cy="340093"/>
          </a:xfrm>
          <a:prstGeom prst="rect">
            <a:avLst/>
          </a:prstGeom>
          <a:noFill/>
          <a:ln w="9525">
            <a:noFill/>
            <a:miter lim="800000"/>
            <a:headEnd/>
            <a:tailEnd/>
          </a:ln>
        </p:spPr>
        <p:txBody>
          <a:bodyPr lIns="32004" tIns="16002" rIns="32004" bIns="16002">
            <a:spAutoFit/>
          </a:bodyPr>
          <a:lstStyle/>
          <a:p>
            <a:pPr algn="ctr">
              <a:spcBef>
                <a:spcPct val="50000"/>
              </a:spcBef>
            </a:pPr>
            <a:r>
              <a:rPr lang="en-US" altLang="zh-CN" sz="1000" b="1" dirty="0">
                <a:ea typeface="宋体" pitchFamily="2" charset="-122"/>
                <a:cs typeface="Times New Roman" pitchFamily="18" charset="0"/>
              </a:rPr>
              <a:t>SC02 Demo</a:t>
            </a:r>
            <a:endParaRPr lang="en-US" sz="1000" b="1" dirty="0">
              <a:ea typeface="宋体" pitchFamily="2" charset="-122"/>
              <a:cs typeface="Times New Roman" pitchFamily="18" charset="0"/>
            </a:endParaRPr>
          </a:p>
        </p:txBody>
      </p:sp>
      <p:pic>
        <p:nvPicPr>
          <p:cNvPr id="89" name="Picture 87" descr="green-logo"/>
          <p:cNvPicPr>
            <a:picLocks noChangeAspect="1" noChangeArrowheads="1"/>
          </p:cNvPicPr>
          <p:nvPr/>
        </p:nvPicPr>
        <p:blipFill>
          <a:blip r:embed="rId10"/>
          <a:srcRect/>
          <a:stretch>
            <a:fillRect/>
          </a:stretch>
        </p:blipFill>
        <p:spPr bwMode="auto">
          <a:xfrm>
            <a:off x="3720785" y="2228850"/>
            <a:ext cx="654942" cy="319904"/>
          </a:xfrm>
          <a:prstGeom prst="rect">
            <a:avLst/>
          </a:prstGeom>
          <a:noFill/>
          <a:ln w="9525">
            <a:noFill/>
            <a:miter lim="800000"/>
            <a:headEnd/>
            <a:tailEnd/>
          </a:ln>
        </p:spPr>
      </p:pic>
      <p:sp>
        <p:nvSpPr>
          <p:cNvPr id="90" name="Text Box 88"/>
          <p:cNvSpPr txBox="1">
            <a:spLocks noChangeArrowheads="1"/>
          </p:cNvSpPr>
          <p:nvPr/>
        </p:nvSpPr>
        <p:spPr bwMode="auto">
          <a:xfrm>
            <a:off x="4021387" y="1733550"/>
            <a:ext cx="491207" cy="155427"/>
          </a:xfrm>
          <a:prstGeom prst="rect">
            <a:avLst/>
          </a:prstGeom>
          <a:noFill/>
          <a:ln w="9525">
            <a:noFill/>
            <a:miter lim="800000"/>
            <a:headEnd/>
            <a:tailEnd/>
          </a:ln>
        </p:spPr>
        <p:txBody>
          <a:bodyPr lIns="32004" tIns="16002" rIns="32004" bIns="16002">
            <a:spAutoFit/>
          </a:bodyPr>
          <a:lstStyle/>
          <a:p>
            <a:pPr algn="ctr">
              <a:spcBef>
                <a:spcPct val="50000"/>
              </a:spcBef>
            </a:pPr>
            <a:r>
              <a:rPr lang="en-US" altLang="zh-CN" sz="800" b="1" dirty="0">
                <a:ea typeface="宋体" pitchFamily="2" charset="-122"/>
                <a:cs typeface="Times New Roman" pitchFamily="18" charset="0"/>
              </a:rPr>
              <a:t>2007</a:t>
            </a:r>
            <a:endParaRPr lang="en-US" sz="800" b="1" dirty="0">
              <a:ea typeface="宋体" pitchFamily="2" charset="-122"/>
              <a:cs typeface="Times New Roman" pitchFamily="18" charset="0"/>
            </a:endParaRPr>
          </a:p>
        </p:txBody>
      </p:sp>
      <p:sp>
        <p:nvSpPr>
          <p:cNvPr id="91" name="Line 89"/>
          <p:cNvSpPr>
            <a:spLocks noChangeShapeType="1"/>
          </p:cNvSpPr>
          <p:nvPr/>
        </p:nvSpPr>
        <p:spPr bwMode="auto">
          <a:xfrm flipV="1">
            <a:off x="4266990" y="1954174"/>
            <a:ext cx="0" cy="122192"/>
          </a:xfrm>
          <a:prstGeom prst="line">
            <a:avLst/>
          </a:prstGeom>
          <a:noFill/>
          <a:ln w="38100">
            <a:solidFill>
              <a:srgbClr val="006600"/>
            </a:solidFill>
            <a:round/>
            <a:headEnd/>
            <a:tailEnd/>
          </a:ln>
        </p:spPr>
        <p:txBody>
          <a:bodyPr lIns="32004" tIns="16002" rIns="32004" bIns="16002"/>
          <a:lstStyle/>
          <a:p>
            <a:endParaRPr lang="en-US" sz="900" dirty="0"/>
          </a:p>
        </p:txBody>
      </p:sp>
      <p:sp>
        <p:nvSpPr>
          <p:cNvPr id="93" name="Text Box 92"/>
          <p:cNvSpPr txBox="1">
            <a:spLocks noChangeArrowheads="1"/>
          </p:cNvSpPr>
          <p:nvPr/>
        </p:nvSpPr>
        <p:spPr bwMode="auto">
          <a:xfrm>
            <a:off x="2677076" y="2257425"/>
            <a:ext cx="777744" cy="340093"/>
          </a:xfrm>
          <a:prstGeom prst="rect">
            <a:avLst/>
          </a:prstGeom>
          <a:noFill/>
          <a:ln w="9525">
            <a:noFill/>
            <a:miter lim="800000"/>
            <a:headEnd/>
            <a:tailEnd/>
          </a:ln>
        </p:spPr>
        <p:txBody>
          <a:bodyPr lIns="32004" tIns="16002" rIns="32004" bIns="16002">
            <a:spAutoFit/>
          </a:bodyPr>
          <a:lstStyle/>
          <a:p>
            <a:pPr algn="ctr">
              <a:spcBef>
                <a:spcPct val="50000"/>
              </a:spcBef>
            </a:pPr>
            <a:r>
              <a:rPr lang="en-US" altLang="zh-CN" sz="1000" b="1" dirty="0" smtClean="0">
                <a:ea typeface="宋体" pitchFamily="2" charset="-122"/>
                <a:cs typeface="Times New Roman" pitchFamily="18" charset="0"/>
              </a:rPr>
              <a:t>WAN-in-Lab </a:t>
            </a:r>
            <a:r>
              <a:rPr lang="en-US" altLang="zh-CN" sz="1000" b="1" dirty="0" err="1">
                <a:ea typeface="宋体" pitchFamily="2" charset="-122"/>
                <a:cs typeface="Times New Roman" pitchFamily="18" charset="0"/>
              </a:rPr>
              <a:t>Testbed</a:t>
            </a:r>
            <a:endParaRPr lang="en-US" sz="1000" b="1" dirty="0">
              <a:ea typeface="宋体" pitchFamily="2" charset="-122"/>
              <a:cs typeface="Times New Roman" pitchFamily="18" charset="0"/>
            </a:endParaRPr>
          </a:p>
        </p:txBody>
      </p:sp>
      <p:grpSp>
        <p:nvGrpSpPr>
          <p:cNvPr id="2" name="Group 117"/>
          <p:cNvGrpSpPr>
            <a:grpSpLocks/>
          </p:cNvGrpSpPr>
          <p:nvPr/>
        </p:nvGrpSpPr>
        <p:grpSpPr bwMode="auto">
          <a:xfrm>
            <a:off x="3720785" y="2630173"/>
            <a:ext cx="1105215" cy="570227"/>
            <a:chOff x="3216" y="2592"/>
            <a:chExt cx="2400" cy="1333"/>
          </a:xfrm>
        </p:grpSpPr>
        <p:pic>
          <p:nvPicPr>
            <p:cNvPr id="95" name="Picture 118"/>
            <p:cNvPicPr>
              <a:picLocks noChangeAspect="1" noChangeArrowheads="1"/>
            </p:cNvPicPr>
            <p:nvPr/>
          </p:nvPicPr>
          <p:blipFill>
            <a:blip r:embed="rId11" cstate="print"/>
            <a:srcRect/>
            <a:stretch>
              <a:fillRect/>
            </a:stretch>
          </p:blipFill>
          <p:spPr bwMode="auto">
            <a:xfrm>
              <a:off x="3216" y="2592"/>
              <a:ext cx="2400" cy="1333"/>
            </a:xfrm>
            <a:prstGeom prst="rect">
              <a:avLst/>
            </a:prstGeom>
            <a:noFill/>
            <a:ln w="9525">
              <a:noFill/>
              <a:miter lim="800000"/>
              <a:headEnd/>
              <a:tailEnd/>
            </a:ln>
          </p:spPr>
        </p:pic>
        <p:sp>
          <p:nvSpPr>
            <p:cNvPr id="96" name="Oval 119"/>
            <p:cNvSpPr>
              <a:spLocks noChangeArrowheads="1"/>
            </p:cNvSpPr>
            <p:nvPr/>
          </p:nvSpPr>
          <p:spPr bwMode="auto">
            <a:xfrm>
              <a:off x="5232" y="3024"/>
              <a:ext cx="48" cy="48"/>
            </a:xfrm>
            <a:prstGeom prst="ellipse">
              <a:avLst/>
            </a:prstGeom>
            <a:solidFill>
              <a:srgbClr val="99D600"/>
            </a:solidFill>
            <a:ln w="25400">
              <a:solidFill>
                <a:schemeClr val="bg1"/>
              </a:solidFill>
              <a:round/>
              <a:headEnd/>
              <a:tailEnd/>
            </a:ln>
          </p:spPr>
          <p:txBody>
            <a:bodyPr wrap="none" anchor="ctr"/>
            <a:lstStyle/>
            <a:p>
              <a:endParaRPr lang="en-US" sz="900" dirty="0"/>
            </a:p>
          </p:txBody>
        </p:sp>
        <p:sp>
          <p:nvSpPr>
            <p:cNvPr id="97" name="Oval 120"/>
            <p:cNvSpPr>
              <a:spLocks noChangeArrowheads="1"/>
            </p:cNvSpPr>
            <p:nvPr/>
          </p:nvSpPr>
          <p:spPr bwMode="auto">
            <a:xfrm>
              <a:off x="3696" y="2976"/>
              <a:ext cx="48" cy="48"/>
            </a:xfrm>
            <a:prstGeom prst="ellipse">
              <a:avLst/>
            </a:prstGeom>
            <a:solidFill>
              <a:srgbClr val="99D600"/>
            </a:solidFill>
            <a:ln w="25400">
              <a:solidFill>
                <a:schemeClr val="bg1"/>
              </a:solidFill>
              <a:round/>
              <a:headEnd/>
              <a:tailEnd/>
            </a:ln>
          </p:spPr>
          <p:txBody>
            <a:bodyPr wrap="none" anchor="ctr"/>
            <a:lstStyle/>
            <a:p>
              <a:endParaRPr lang="en-US" sz="900" dirty="0"/>
            </a:p>
          </p:txBody>
        </p:sp>
      </p:grpSp>
      <p:sp>
        <p:nvSpPr>
          <p:cNvPr id="101" name="Rectangle 100"/>
          <p:cNvSpPr/>
          <p:nvPr/>
        </p:nvSpPr>
        <p:spPr>
          <a:xfrm>
            <a:off x="1168400" y="1285875"/>
            <a:ext cx="3076676" cy="324704"/>
          </a:xfrm>
          <a:prstGeom prst="rect">
            <a:avLst/>
          </a:prstGeom>
        </p:spPr>
        <p:txBody>
          <a:bodyPr wrap="none" lIns="32004" tIns="16002" rIns="32004" bIns="16002">
            <a:spAutoFit/>
          </a:bodyPr>
          <a:lstStyle/>
          <a:p>
            <a:r>
              <a:rPr lang="en-US" altLang="zh-CN" sz="1900" b="1" u="sng" kern="0" dirty="0" smtClean="0">
                <a:solidFill>
                  <a:srgbClr val="0000FF"/>
                </a:solidFill>
                <a:latin typeface="Verdana"/>
                <a:ea typeface="宋体" pitchFamily="2" charset="-122"/>
                <a:cs typeface="+mj-cs"/>
              </a:rPr>
              <a:t>Caltech  FAST  Project</a:t>
            </a:r>
            <a:endParaRPr lang="en-US" sz="2500" b="1" u="sng" dirty="0">
              <a:solidFill>
                <a:srgbClr val="0000FF"/>
              </a:solidFill>
            </a:endParaRPr>
          </a:p>
        </p:txBody>
      </p:sp>
      <p:grpSp>
        <p:nvGrpSpPr>
          <p:cNvPr id="3" name="Group 115"/>
          <p:cNvGrpSpPr/>
          <p:nvPr/>
        </p:nvGrpSpPr>
        <p:grpSpPr>
          <a:xfrm>
            <a:off x="5181600" y="1343025"/>
            <a:ext cx="3810000" cy="2334086"/>
            <a:chOff x="457200" y="3581400"/>
            <a:chExt cx="11430000" cy="6224228"/>
          </a:xfrm>
        </p:grpSpPr>
        <p:grpSp>
          <p:nvGrpSpPr>
            <p:cNvPr id="4" name="Group 117"/>
            <p:cNvGrpSpPr/>
            <p:nvPr/>
          </p:nvGrpSpPr>
          <p:grpSpPr>
            <a:xfrm>
              <a:off x="457200" y="3581400"/>
              <a:ext cx="11430000" cy="3860800"/>
              <a:chOff x="457200" y="3657600"/>
              <a:chExt cx="11430000" cy="3860800"/>
            </a:xfrm>
          </p:grpSpPr>
          <p:sp>
            <p:nvSpPr>
              <p:cNvPr id="51" name="Rounded Rectangle 50"/>
              <p:cNvSpPr/>
              <p:nvPr/>
            </p:nvSpPr>
            <p:spPr bwMode="auto">
              <a:xfrm>
                <a:off x="457200" y="3657600"/>
                <a:ext cx="11430000" cy="3860800"/>
              </a:xfrm>
              <a:prstGeom prst="roundRect">
                <a:avLst/>
              </a:prstGeom>
              <a:solidFill>
                <a:srgbClr val="EAEAE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86" eaLnBrk="0" hangingPunct="0"/>
                <a:endParaRPr lang="en-US" sz="1100" dirty="0" smtClean="0">
                  <a:latin typeface="Arial" charset="0"/>
                </a:endParaRPr>
              </a:p>
            </p:txBody>
          </p:sp>
          <p:sp>
            <p:nvSpPr>
              <p:cNvPr id="52" name="Rectangle 40"/>
              <p:cNvSpPr>
                <a:spLocks noChangeArrowheads="1"/>
              </p:cNvSpPr>
              <p:nvPr/>
            </p:nvSpPr>
            <p:spPr bwMode="auto">
              <a:xfrm>
                <a:off x="457200" y="3762104"/>
                <a:ext cx="11430000" cy="1114696"/>
              </a:xfrm>
              <a:prstGeom prst="rect">
                <a:avLst/>
              </a:prstGeom>
              <a:noFill/>
              <a:ln w="9525">
                <a:noFill/>
                <a:miter lim="800000"/>
                <a:headEnd/>
                <a:tailEnd/>
              </a:ln>
              <a:effectLst/>
            </p:spPr>
            <p:txBody>
              <a:bodyPr/>
              <a:lstStyle/>
              <a:p>
                <a:pPr algn="ctr"/>
                <a:r>
                  <a:rPr lang="en-US" sz="1600" dirty="0" smtClean="0">
                    <a:latin typeface="Verdana" pitchFamily="34" charset="0"/>
                  </a:rPr>
                  <a:t>control </a:t>
                </a:r>
                <a:r>
                  <a:rPr lang="en-US" sz="1600" dirty="0">
                    <a:latin typeface="Verdana" pitchFamily="34" charset="0"/>
                  </a:rPr>
                  <a:t>&amp; optimization of networks</a:t>
                </a:r>
                <a:endParaRPr lang="en-US" sz="1600" dirty="0"/>
              </a:p>
            </p:txBody>
          </p:sp>
          <p:sp>
            <p:nvSpPr>
              <p:cNvPr id="54" name="Text Box 41"/>
              <p:cNvSpPr txBox="1">
                <a:spLocks noChangeArrowheads="1"/>
              </p:cNvSpPr>
              <p:nvPr/>
            </p:nvSpPr>
            <p:spPr bwMode="auto">
              <a:xfrm>
                <a:off x="2011986" y="4793160"/>
                <a:ext cx="2424705" cy="861773"/>
              </a:xfrm>
              <a:prstGeom prst="rect">
                <a:avLst/>
              </a:prstGeom>
              <a:noFill/>
              <a:ln w="57150">
                <a:solidFill>
                  <a:srgbClr val="0033CC"/>
                </a:solidFill>
                <a:miter lim="800000"/>
                <a:headEnd/>
                <a:tailEnd/>
              </a:ln>
              <a:effectLst/>
            </p:spPr>
            <p:txBody>
              <a:bodyPr wrap="none">
                <a:spAutoFit/>
              </a:bodyPr>
              <a:lstStyle/>
              <a:p>
                <a:r>
                  <a:rPr lang="en-US" sz="1500" dirty="0">
                    <a:latin typeface="Verdana" pitchFamily="34" charset="0"/>
                  </a:rPr>
                  <a:t>theory</a:t>
                </a:r>
                <a:endParaRPr lang="en-US" sz="1500" dirty="0"/>
              </a:p>
            </p:txBody>
          </p:sp>
          <p:sp>
            <p:nvSpPr>
              <p:cNvPr id="56" name="Text Box 45"/>
              <p:cNvSpPr txBox="1">
                <a:spLocks noChangeArrowheads="1"/>
              </p:cNvSpPr>
              <p:nvPr/>
            </p:nvSpPr>
            <p:spPr bwMode="auto">
              <a:xfrm>
                <a:off x="7005783" y="4793160"/>
                <a:ext cx="3838551" cy="861773"/>
              </a:xfrm>
              <a:prstGeom prst="rect">
                <a:avLst/>
              </a:prstGeom>
              <a:noFill/>
              <a:ln w="57150">
                <a:solidFill>
                  <a:srgbClr val="0033CC"/>
                </a:solidFill>
                <a:miter lim="800000"/>
                <a:headEnd/>
                <a:tailEnd/>
              </a:ln>
              <a:effectLst/>
            </p:spPr>
            <p:txBody>
              <a:bodyPr wrap="none">
                <a:spAutoFit/>
              </a:bodyPr>
              <a:lstStyle/>
              <a:p>
                <a:r>
                  <a:rPr lang="en-US" sz="1500" dirty="0" smtClean="0">
                    <a:latin typeface="Verdana" pitchFamily="34" charset="0"/>
                  </a:rPr>
                  <a:t>experiment</a:t>
                </a:r>
                <a:endParaRPr lang="en-US" sz="1500" dirty="0"/>
              </a:p>
            </p:txBody>
          </p:sp>
          <p:sp>
            <p:nvSpPr>
              <p:cNvPr id="57" name="Text Box 47"/>
              <p:cNvSpPr txBox="1">
                <a:spLocks noChangeArrowheads="1"/>
              </p:cNvSpPr>
              <p:nvPr/>
            </p:nvSpPr>
            <p:spPr bwMode="auto">
              <a:xfrm>
                <a:off x="6959556" y="6393360"/>
                <a:ext cx="3959355" cy="861773"/>
              </a:xfrm>
              <a:prstGeom prst="rect">
                <a:avLst/>
              </a:prstGeom>
              <a:noFill/>
              <a:ln w="57150">
                <a:solidFill>
                  <a:srgbClr val="0033CC"/>
                </a:solidFill>
                <a:miter lim="800000"/>
                <a:headEnd/>
                <a:tailEnd/>
              </a:ln>
              <a:effectLst/>
            </p:spPr>
            <p:txBody>
              <a:bodyPr wrap="none">
                <a:spAutoFit/>
              </a:bodyPr>
              <a:lstStyle/>
              <a:p>
                <a:r>
                  <a:rPr lang="en-US" altLang="zh-CN" sz="1500" dirty="0" smtClean="0">
                    <a:latin typeface="Verdana" pitchFamily="34" charset="0"/>
                    <a:ea typeface="宋体" pitchFamily="2" charset="-122"/>
                  </a:rPr>
                  <a:t>deployment</a:t>
                </a:r>
                <a:endParaRPr lang="en-US" sz="1500" dirty="0"/>
              </a:p>
            </p:txBody>
          </p:sp>
          <p:sp>
            <p:nvSpPr>
              <p:cNvPr id="59" name="Text Box 49"/>
              <p:cNvSpPr txBox="1">
                <a:spLocks noChangeArrowheads="1"/>
              </p:cNvSpPr>
              <p:nvPr/>
            </p:nvSpPr>
            <p:spPr bwMode="auto">
              <a:xfrm>
                <a:off x="1981200" y="6393360"/>
                <a:ext cx="2713245" cy="861773"/>
              </a:xfrm>
              <a:prstGeom prst="rect">
                <a:avLst/>
              </a:prstGeom>
              <a:noFill/>
              <a:ln w="57150">
                <a:solidFill>
                  <a:srgbClr val="0033CC"/>
                </a:solidFill>
                <a:miter lim="800000"/>
                <a:headEnd/>
                <a:tailEnd/>
              </a:ln>
              <a:effectLst/>
            </p:spPr>
            <p:txBody>
              <a:bodyPr wrap="none">
                <a:spAutoFit/>
              </a:bodyPr>
              <a:lstStyle/>
              <a:p>
                <a:r>
                  <a:rPr lang="en-US" sz="1500" dirty="0" err="1" smtClean="0">
                    <a:latin typeface="Verdana" pitchFamily="34" charset="0"/>
                  </a:rPr>
                  <a:t>testbed</a:t>
                </a:r>
                <a:endParaRPr lang="en-US" sz="1500" dirty="0"/>
              </a:p>
            </p:txBody>
          </p:sp>
          <p:sp>
            <p:nvSpPr>
              <p:cNvPr id="61" name="Line 44"/>
              <p:cNvSpPr>
                <a:spLocks noChangeShapeType="1"/>
              </p:cNvSpPr>
              <p:nvPr/>
            </p:nvSpPr>
            <p:spPr bwMode="auto">
              <a:xfrm flipV="1">
                <a:off x="4267200" y="5555156"/>
                <a:ext cx="2743200" cy="1219198"/>
              </a:xfrm>
              <a:prstGeom prst="line">
                <a:avLst/>
              </a:prstGeom>
              <a:noFill/>
              <a:ln w="57150">
                <a:solidFill>
                  <a:srgbClr val="0033CC"/>
                </a:solidFill>
                <a:round/>
                <a:headEnd type="triangle" w="med" len="med"/>
                <a:tailEnd type="triangle" w="med" len="med"/>
              </a:ln>
              <a:effectLst/>
            </p:spPr>
            <p:txBody>
              <a:bodyPr/>
              <a:lstStyle/>
              <a:p>
                <a:endParaRPr lang="en-US" sz="1100" dirty="0"/>
              </a:p>
            </p:txBody>
          </p:sp>
          <p:cxnSp>
            <p:nvCxnSpPr>
              <p:cNvPr id="103" name="Straight Arrow Connector 102"/>
              <p:cNvCxnSpPr/>
              <p:nvPr/>
            </p:nvCxnSpPr>
            <p:spPr bwMode="auto">
              <a:xfrm rot="16200000" flipH="1">
                <a:off x="2572327" y="5961559"/>
                <a:ext cx="812805" cy="6"/>
              </a:xfrm>
              <a:prstGeom prst="straightConnector1">
                <a:avLst/>
              </a:prstGeom>
              <a:solidFill>
                <a:schemeClr val="accent1"/>
              </a:solidFill>
              <a:ln w="57150" cap="flat" cmpd="sng" algn="ctr">
                <a:solidFill>
                  <a:srgbClr val="0000FF"/>
                </a:solidFill>
                <a:prstDash val="solid"/>
                <a:round/>
                <a:headEnd type="triangle" w="med" len="med"/>
                <a:tailEnd type="triangle" w="med" len="med"/>
              </a:ln>
              <a:effectLst/>
            </p:spPr>
          </p:cxnSp>
          <p:cxnSp>
            <p:nvCxnSpPr>
              <p:cNvPr id="111" name="Straight Arrow Connector 110"/>
              <p:cNvCxnSpPr/>
              <p:nvPr/>
            </p:nvCxnSpPr>
            <p:spPr bwMode="auto">
              <a:xfrm>
                <a:off x="4066395" y="5144524"/>
                <a:ext cx="2939388" cy="4235"/>
              </a:xfrm>
              <a:prstGeom prst="straightConnector1">
                <a:avLst/>
              </a:prstGeom>
              <a:solidFill>
                <a:schemeClr val="accent1"/>
              </a:solidFill>
              <a:ln w="57150" cap="flat" cmpd="sng" algn="ctr">
                <a:solidFill>
                  <a:srgbClr val="0000FF"/>
                </a:solidFill>
                <a:prstDash val="solid"/>
                <a:round/>
                <a:headEnd type="triangle" w="med" len="med"/>
                <a:tailEnd type="triangle" w="med" len="med"/>
              </a:ln>
              <a:effectLst/>
            </p:spPr>
          </p:cxnSp>
          <p:cxnSp>
            <p:nvCxnSpPr>
              <p:cNvPr id="113" name="Straight Arrow Connector 112"/>
              <p:cNvCxnSpPr/>
              <p:nvPr/>
            </p:nvCxnSpPr>
            <p:spPr bwMode="auto">
              <a:xfrm rot="16200000" flipH="1">
                <a:off x="8287321" y="5961559"/>
                <a:ext cx="812805" cy="6"/>
              </a:xfrm>
              <a:prstGeom prst="straightConnector1">
                <a:avLst/>
              </a:prstGeom>
              <a:solidFill>
                <a:schemeClr val="accent1"/>
              </a:solidFill>
              <a:ln w="57150" cap="flat" cmpd="sng" algn="ctr">
                <a:solidFill>
                  <a:srgbClr val="0000FF"/>
                </a:solidFill>
                <a:prstDash val="solid"/>
                <a:round/>
                <a:headEnd type="triangle" w="med" len="med"/>
                <a:tailEnd type="triangle" w="med" len="med"/>
              </a:ln>
              <a:effectLst/>
            </p:spPr>
          </p:cxnSp>
        </p:grpSp>
        <p:sp>
          <p:nvSpPr>
            <p:cNvPr id="117" name="Text Box 14"/>
            <p:cNvSpPr txBox="1">
              <a:spLocks noChangeArrowheads="1"/>
            </p:cNvSpPr>
            <p:nvPr/>
          </p:nvSpPr>
          <p:spPr bwMode="auto">
            <a:xfrm>
              <a:off x="609600" y="7619999"/>
              <a:ext cx="11049000" cy="2185629"/>
            </a:xfrm>
            <a:prstGeom prst="rect">
              <a:avLst/>
            </a:prstGeom>
            <a:noFill/>
            <a:ln w="9525">
              <a:noFill/>
              <a:miter lim="800000"/>
              <a:headEnd/>
              <a:tailEnd/>
            </a:ln>
            <a:effectLst/>
          </p:spPr>
          <p:txBody>
            <a:bodyPr wrap="square" lIns="49685" tIns="24842" rIns="49685" bIns="24842">
              <a:spAutoFit/>
            </a:bodyPr>
            <a:lstStyle/>
            <a:p>
              <a:pPr defTabSz="874325"/>
              <a:r>
                <a:rPr lang="en-US" sz="1000" b="1" dirty="0" smtClean="0">
                  <a:latin typeface="Trebuchet MS" pitchFamily="34" charset="0"/>
                </a:rPr>
                <a:t>Collaborators: </a:t>
              </a:r>
              <a:r>
                <a:rPr lang="en-US" sz="1000" dirty="0" smtClean="0">
                  <a:latin typeface="Trebuchet MS" pitchFamily="34" charset="0"/>
                </a:rPr>
                <a:t>Profs</a:t>
              </a:r>
              <a:r>
                <a:rPr lang="en-US" sz="1000" b="1" dirty="0" smtClean="0">
                  <a:latin typeface="Trebuchet MS" pitchFamily="34" charset="0"/>
                </a:rPr>
                <a:t> </a:t>
              </a:r>
              <a:r>
                <a:rPr lang="en-US" sz="1000" dirty="0" smtClean="0">
                  <a:latin typeface="Trebuchet MS" pitchFamily="34" charset="0"/>
                </a:rPr>
                <a:t>Doyle (Caltech), Newman (Caltech), Paganini (Uruguay), Tang (Cornell), Andrew (Swinburne), Chiang (Princeton); </a:t>
              </a:r>
            </a:p>
            <a:p>
              <a:pPr defTabSz="874325"/>
              <a:r>
                <a:rPr lang="en-US" sz="1000" dirty="0" smtClean="0">
                  <a:latin typeface="Trebuchet MS" pitchFamily="34" charset="0"/>
                </a:rPr>
                <a:t>CACR, CERN, Internet2, SLAC, Fermi Lab, </a:t>
              </a:r>
              <a:r>
                <a:rPr lang="en-US" sz="1000" dirty="0" err="1" smtClean="0">
                  <a:latin typeface="Trebuchet MS" pitchFamily="34" charset="0"/>
                </a:rPr>
                <a:t>StarLight</a:t>
              </a:r>
              <a:r>
                <a:rPr lang="en-US" sz="1000" dirty="0" smtClean="0">
                  <a:latin typeface="Trebuchet MS" pitchFamily="34" charset="0"/>
                </a:rPr>
                <a:t>, Cisco, Level(3)</a:t>
              </a:r>
              <a:endParaRPr lang="en-US" sz="1000" dirty="0">
                <a:latin typeface="Trebuchet MS" pitchFamily="34" charset="0"/>
              </a:endParaRPr>
            </a:p>
          </p:txBody>
        </p:sp>
      </p:grpSp>
      <p:sp>
        <p:nvSpPr>
          <p:cNvPr id="129" name="Text Box 14"/>
          <p:cNvSpPr txBox="1">
            <a:spLocks noChangeArrowheads="1"/>
          </p:cNvSpPr>
          <p:nvPr/>
        </p:nvSpPr>
        <p:spPr bwMode="auto">
          <a:xfrm>
            <a:off x="3059206" y="3599223"/>
            <a:ext cx="666704" cy="233003"/>
          </a:xfrm>
          <a:prstGeom prst="rect">
            <a:avLst/>
          </a:prstGeom>
          <a:noFill/>
          <a:ln w="9525">
            <a:noFill/>
            <a:miter lim="800000"/>
            <a:headEnd/>
            <a:tailEnd/>
          </a:ln>
          <a:effectLst/>
        </p:spPr>
        <p:txBody>
          <a:bodyPr wrap="none" lIns="17390" tIns="8695" rIns="17390" bIns="8695">
            <a:spAutoFit/>
          </a:bodyPr>
          <a:lstStyle/>
          <a:p>
            <a:pPr algn="ctr" defTabSz="874325"/>
            <a:r>
              <a:rPr lang="en-US" sz="1400" b="1" dirty="0" err="1" smtClean="0">
                <a:latin typeface="Trebuchet MS" pitchFamily="34" charset="0"/>
              </a:rPr>
              <a:t>testbed</a:t>
            </a:r>
            <a:endParaRPr lang="en-US" sz="1100" b="1" dirty="0">
              <a:latin typeface="Trebuchet MS" pitchFamily="34" charset="0"/>
            </a:endParaRPr>
          </a:p>
        </p:txBody>
      </p:sp>
      <p:sp>
        <p:nvSpPr>
          <p:cNvPr id="130" name="Rectangle 20"/>
          <p:cNvSpPr>
            <a:spLocks noChangeArrowheads="1"/>
          </p:cNvSpPr>
          <p:nvPr/>
        </p:nvSpPr>
        <p:spPr bwMode="auto">
          <a:xfrm>
            <a:off x="2387601" y="3886201"/>
            <a:ext cx="2133599" cy="2797175"/>
          </a:xfrm>
          <a:prstGeom prst="rect">
            <a:avLst/>
          </a:prstGeom>
          <a:noFill/>
          <a:ln w="19050">
            <a:solidFill>
              <a:schemeClr val="bg1">
                <a:lumMod val="50000"/>
              </a:schemeClr>
            </a:solidFill>
            <a:prstDash val="solid"/>
            <a:miter lim="800000"/>
            <a:headEnd/>
            <a:tailEnd/>
          </a:ln>
          <a:effectLst/>
        </p:spPr>
        <p:txBody>
          <a:bodyPr wrap="none" lIns="17390" tIns="8695" rIns="17390" bIns="8695" anchor="ctr"/>
          <a:lstStyle/>
          <a:p>
            <a:endParaRPr lang="en-US"/>
          </a:p>
        </p:txBody>
      </p:sp>
      <p:sp>
        <p:nvSpPr>
          <p:cNvPr id="131" name="Text Box 14"/>
          <p:cNvSpPr txBox="1">
            <a:spLocks noChangeArrowheads="1"/>
          </p:cNvSpPr>
          <p:nvPr/>
        </p:nvSpPr>
        <p:spPr bwMode="auto">
          <a:xfrm>
            <a:off x="5194250" y="3599223"/>
            <a:ext cx="1006540" cy="233003"/>
          </a:xfrm>
          <a:prstGeom prst="rect">
            <a:avLst/>
          </a:prstGeom>
          <a:noFill/>
          <a:ln w="9525">
            <a:noFill/>
            <a:miter lim="800000"/>
            <a:headEnd/>
            <a:tailEnd/>
          </a:ln>
          <a:effectLst/>
        </p:spPr>
        <p:txBody>
          <a:bodyPr wrap="none" lIns="17390" tIns="8695" rIns="17390" bIns="8695">
            <a:spAutoFit/>
          </a:bodyPr>
          <a:lstStyle/>
          <a:p>
            <a:pPr algn="ctr" defTabSz="874325"/>
            <a:r>
              <a:rPr lang="en-US" sz="1400" b="1" dirty="0" smtClean="0">
                <a:latin typeface="Trebuchet MS" pitchFamily="34" charset="0"/>
              </a:rPr>
              <a:t>experiment</a:t>
            </a:r>
            <a:endParaRPr lang="en-US" sz="1100" b="1" dirty="0">
              <a:latin typeface="Trebuchet MS" pitchFamily="34" charset="0"/>
            </a:endParaRPr>
          </a:p>
        </p:txBody>
      </p:sp>
      <p:sp>
        <p:nvSpPr>
          <p:cNvPr id="132" name="Rectangle 20"/>
          <p:cNvSpPr>
            <a:spLocks noChangeArrowheads="1"/>
          </p:cNvSpPr>
          <p:nvPr/>
        </p:nvSpPr>
        <p:spPr bwMode="auto">
          <a:xfrm>
            <a:off x="4622800" y="3886201"/>
            <a:ext cx="2133599" cy="2797175"/>
          </a:xfrm>
          <a:prstGeom prst="rect">
            <a:avLst/>
          </a:prstGeom>
          <a:noFill/>
          <a:ln w="19050">
            <a:solidFill>
              <a:schemeClr val="bg1">
                <a:lumMod val="50000"/>
              </a:schemeClr>
            </a:solidFill>
            <a:prstDash val="solid"/>
            <a:miter lim="800000"/>
            <a:headEnd/>
            <a:tailEnd/>
          </a:ln>
          <a:effectLst/>
        </p:spPr>
        <p:txBody>
          <a:bodyPr wrap="none" lIns="17390" tIns="8695" rIns="17390" bIns="8695" anchor="ctr"/>
          <a:lstStyle/>
          <a:p>
            <a:endParaRPr lang="en-US"/>
          </a:p>
        </p:txBody>
      </p:sp>
      <p:sp>
        <p:nvSpPr>
          <p:cNvPr id="133" name="Text Box 14"/>
          <p:cNvSpPr txBox="1">
            <a:spLocks noChangeArrowheads="1"/>
          </p:cNvSpPr>
          <p:nvPr/>
        </p:nvSpPr>
        <p:spPr bwMode="auto">
          <a:xfrm>
            <a:off x="7368389" y="3599223"/>
            <a:ext cx="1028982" cy="233003"/>
          </a:xfrm>
          <a:prstGeom prst="rect">
            <a:avLst/>
          </a:prstGeom>
          <a:noFill/>
          <a:ln w="9525">
            <a:noFill/>
            <a:miter lim="800000"/>
            <a:headEnd/>
            <a:tailEnd/>
          </a:ln>
          <a:effectLst/>
        </p:spPr>
        <p:txBody>
          <a:bodyPr wrap="none" lIns="17390" tIns="8695" rIns="17390" bIns="8695">
            <a:spAutoFit/>
          </a:bodyPr>
          <a:lstStyle/>
          <a:p>
            <a:pPr algn="ctr" defTabSz="874325"/>
            <a:r>
              <a:rPr lang="en-US" sz="1400" b="1" dirty="0" smtClean="0">
                <a:latin typeface="Trebuchet MS" pitchFamily="34" charset="0"/>
              </a:rPr>
              <a:t>deployment</a:t>
            </a:r>
            <a:endParaRPr lang="en-US" sz="1100" b="1" dirty="0">
              <a:latin typeface="Trebuchet MS" pitchFamily="34" charset="0"/>
            </a:endParaRPr>
          </a:p>
        </p:txBody>
      </p:sp>
      <p:sp>
        <p:nvSpPr>
          <p:cNvPr id="138" name="Text Box 17"/>
          <p:cNvSpPr txBox="1">
            <a:spLocks noChangeArrowheads="1"/>
          </p:cNvSpPr>
          <p:nvPr/>
        </p:nvSpPr>
        <p:spPr bwMode="auto">
          <a:xfrm>
            <a:off x="203200" y="4495801"/>
            <a:ext cx="2057400" cy="479225"/>
          </a:xfrm>
          <a:prstGeom prst="rect">
            <a:avLst/>
          </a:prstGeom>
          <a:noFill/>
          <a:ln w="9525">
            <a:noFill/>
            <a:miter lim="800000"/>
            <a:headEnd/>
            <a:tailEnd/>
          </a:ln>
          <a:effectLst/>
        </p:spPr>
        <p:txBody>
          <a:bodyPr wrap="square" lIns="17390" tIns="8695" rIns="17390" bIns="8695">
            <a:spAutoFit/>
          </a:bodyPr>
          <a:lstStyle/>
          <a:p>
            <a:pPr defTabSz="874325"/>
            <a:r>
              <a:rPr lang="en-US" sz="1000" b="1" dirty="0" smtClean="0">
                <a:latin typeface="Trebuchet MS" pitchFamily="34" charset="0"/>
              </a:rPr>
              <a:t>Reverse engineering: </a:t>
            </a:r>
            <a:r>
              <a:rPr lang="en-US" sz="1000" dirty="0" smtClean="0">
                <a:latin typeface="Trebuchet MS" pitchFamily="34" charset="0"/>
              </a:rPr>
              <a:t>TCP is real-time distributed algorithm over Internet to maximize utility </a:t>
            </a:r>
          </a:p>
        </p:txBody>
      </p:sp>
      <p:graphicFrame>
        <p:nvGraphicFramePr>
          <p:cNvPr id="49158" name="Object 6"/>
          <p:cNvGraphicFramePr>
            <a:graphicFrameLocks/>
          </p:cNvGraphicFramePr>
          <p:nvPr/>
        </p:nvGraphicFramePr>
        <p:xfrm>
          <a:off x="355600" y="5010150"/>
          <a:ext cx="1592263" cy="304800"/>
        </p:xfrm>
        <a:graphic>
          <a:graphicData uri="http://schemas.openxmlformats.org/presentationml/2006/ole">
            <p:oleObj spid="_x0000_s103429" name="Equation" r:id="rId12" imgW="1803240" imgH="291960" progId="Equation.3">
              <p:embed/>
            </p:oleObj>
          </a:graphicData>
        </a:graphic>
      </p:graphicFrame>
      <p:sp>
        <p:nvSpPr>
          <p:cNvPr id="140" name="Text Box 17"/>
          <p:cNvSpPr txBox="1">
            <a:spLocks noChangeArrowheads="1"/>
          </p:cNvSpPr>
          <p:nvPr/>
        </p:nvSpPr>
        <p:spPr bwMode="auto">
          <a:xfrm>
            <a:off x="203200" y="5486401"/>
            <a:ext cx="2057400" cy="479225"/>
          </a:xfrm>
          <a:prstGeom prst="rect">
            <a:avLst/>
          </a:prstGeom>
          <a:noFill/>
          <a:ln w="9525">
            <a:noFill/>
            <a:miter lim="800000"/>
            <a:headEnd/>
            <a:tailEnd/>
          </a:ln>
          <a:effectLst/>
        </p:spPr>
        <p:txBody>
          <a:bodyPr wrap="square" lIns="17390" tIns="8695" rIns="17390" bIns="8695">
            <a:spAutoFit/>
          </a:bodyPr>
          <a:lstStyle/>
          <a:p>
            <a:pPr defTabSz="874325"/>
            <a:r>
              <a:rPr lang="en-US" sz="1000" b="1" dirty="0" smtClean="0">
                <a:latin typeface="Trebuchet MS" pitchFamily="34" charset="0"/>
              </a:rPr>
              <a:t>Forward engineering: </a:t>
            </a:r>
            <a:r>
              <a:rPr lang="en-US" sz="1000" dirty="0" smtClean="0">
                <a:latin typeface="Trebuchet MS" pitchFamily="34" charset="0"/>
              </a:rPr>
              <a:t>Invention of </a:t>
            </a:r>
            <a:r>
              <a:rPr lang="en-US" sz="1000" dirty="0" err="1" smtClean="0">
                <a:latin typeface="Trebuchet MS" pitchFamily="34" charset="0"/>
              </a:rPr>
              <a:t>FastTCP</a:t>
            </a:r>
            <a:r>
              <a:rPr lang="en-US" sz="1000" dirty="0" smtClean="0">
                <a:latin typeface="Trebuchet MS" pitchFamily="34" charset="0"/>
              </a:rPr>
              <a:t> based on control theory &amp; convex optimization</a:t>
            </a:r>
          </a:p>
        </p:txBody>
      </p:sp>
      <p:graphicFrame>
        <p:nvGraphicFramePr>
          <p:cNvPr id="49159" name="Object 7"/>
          <p:cNvGraphicFramePr>
            <a:graphicFrameLocks/>
          </p:cNvGraphicFramePr>
          <p:nvPr/>
        </p:nvGraphicFramePr>
        <p:xfrm>
          <a:off x="482600" y="5972175"/>
          <a:ext cx="1397000" cy="714375"/>
        </p:xfrm>
        <a:graphic>
          <a:graphicData uri="http://schemas.openxmlformats.org/presentationml/2006/ole">
            <p:oleObj spid="_x0000_s103430" name="Equation" r:id="rId13" imgW="1803240" imgH="939600" progId="Equation.3">
              <p:embed/>
            </p:oleObj>
          </a:graphicData>
        </a:graphic>
      </p:graphicFrame>
      <p:pic>
        <p:nvPicPr>
          <p:cNvPr id="143" name="Picture 6"/>
          <p:cNvPicPr>
            <a:picLocks noChangeAspect="1" noChangeArrowheads="1"/>
          </p:cNvPicPr>
          <p:nvPr/>
        </p:nvPicPr>
        <p:blipFill>
          <a:blip r:embed="rId14" cstate="print"/>
          <a:srcRect/>
          <a:stretch>
            <a:fillRect/>
          </a:stretch>
        </p:blipFill>
        <p:spPr bwMode="auto">
          <a:xfrm>
            <a:off x="4622800" y="4642757"/>
            <a:ext cx="2133600" cy="609600"/>
          </a:xfrm>
          <a:prstGeom prst="rect">
            <a:avLst/>
          </a:prstGeom>
          <a:noFill/>
          <a:ln w="9525">
            <a:noFill/>
            <a:miter lim="800000"/>
            <a:headEnd/>
            <a:tailEnd/>
          </a:ln>
        </p:spPr>
      </p:pic>
      <p:sp>
        <p:nvSpPr>
          <p:cNvPr id="144" name="Rectangle 20"/>
          <p:cNvSpPr>
            <a:spLocks noChangeArrowheads="1"/>
          </p:cNvSpPr>
          <p:nvPr/>
        </p:nvSpPr>
        <p:spPr bwMode="auto">
          <a:xfrm>
            <a:off x="5080000" y="5261881"/>
            <a:ext cx="1193800" cy="310244"/>
          </a:xfrm>
          <a:prstGeom prst="rect">
            <a:avLst/>
          </a:prstGeom>
          <a:noFill/>
          <a:ln w="9525">
            <a:noFill/>
            <a:miter lim="800000"/>
            <a:headEnd/>
            <a:tailEnd/>
          </a:ln>
        </p:spPr>
        <p:txBody>
          <a:bodyPr lIns="91439" tIns="45719" rIns="91439" bIns="45719" anchor="b"/>
          <a:lstStyle/>
          <a:p>
            <a:pPr algn="ctr"/>
            <a:r>
              <a:rPr lang="en-US" sz="700" dirty="0" smtClean="0">
                <a:solidFill>
                  <a:srgbClr val="0033CC"/>
                </a:solidFill>
                <a:latin typeface="Verdana" pitchFamily="34" charset="0"/>
              </a:rPr>
              <a:t>Internet2 LSR </a:t>
            </a:r>
          </a:p>
          <a:p>
            <a:pPr algn="ctr"/>
            <a:r>
              <a:rPr lang="en-US" altLang="zh-CN" sz="700" dirty="0" err="1" smtClean="0">
                <a:solidFill>
                  <a:srgbClr val="0033CC"/>
                </a:solidFill>
                <a:latin typeface="Verdana" pitchFamily="34" charset="0"/>
                <a:ea typeface="宋体" pitchFamily="2" charset="-122"/>
              </a:rPr>
              <a:t>SuperComputing</a:t>
            </a:r>
            <a:r>
              <a:rPr lang="en-US" altLang="zh-CN" sz="700" dirty="0" smtClean="0">
                <a:solidFill>
                  <a:srgbClr val="0033CC"/>
                </a:solidFill>
                <a:latin typeface="Verdana" pitchFamily="34" charset="0"/>
                <a:ea typeface="宋体" pitchFamily="2" charset="-122"/>
              </a:rPr>
              <a:t> BC</a:t>
            </a:r>
            <a:endParaRPr lang="en-US" sz="700" dirty="0">
              <a:solidFill>
                <a:srgbClr val="0033CC"/>
              </a:solidFill>
              <a:latin typeface="Verdana" pitchFamily="34" charset="0"/>
            </a:endParaRPr>
          </a:p>
        </p:txBody>
      </p:sp>
      <p:sp>
        <p:nvSpPr>
          <p:cNvPr id="146" name="Rectangle 20"/>
          <p:cNvSpPr>
            <a:spLocks noChangeArrowheads="1"/>
          </p:cNvSpPr>
          <p:nvPr/>
        </p:nvSpPr>
        <p:spPr bwMode="auto">
          <a:xfrm>
            <a:off x="6197600" y="5008789"/>
            <a:ext cx="558800" cy="195943"/>
          </a:xfrm>
          <a:prstGeom prst="rect">
            <a:avLst/>
          </a:prstGeom>
          <a:noFill/>
          <a:ln w="9525">
            <a:noFill/>
            <a:miter lim="800000"/>
            <a:headEnd/>
            <a:tailEnd/>
          </a:ln>
        </p:spPr>
        <p:txBody>
          <a:bodyPr lIns="91439" tIns="45719" rIns="91439" bIns="45719" anchor="b"/>
          <a:lstStyle/>
          <a:p>
            <a:pPr algn="ctr"/>
            <a:r>
              <a:rPr lang="en-US" sz="600" dirty="0" smtClean="0">
                <a:solidFill>
                  <a:srgbClr val="0033CC"/>
                </a:solidFill>
                <a:latin typeface="Verdana" pitchFamily="34" charset="0"/>
              </a:rPr>
              <a:t>SC 2004</a:t>
            </a:r>
            <a:endParaRPr lang="en-US" sz="600" dirty="0">
              <a:solidFill>
                <a:srgbClr val="0033CC"/>
              </a:solidFill>
              <a:latin typeface="Verdana" pitchFamily="34" charset="0"/>
            </a:endParaRPr>
          </a:p>
        </p:txBody>
      </p:sp>
      <p:sp>
        <p:nvSpPr>
          <p:cNvPr id="164" name="Text Box 17"/>
          <p:cNvSpPr txBox="1">
            <a:spLocks noChangeArrowheads="1"/>
          </p:cNvSpPr>
          <p:nvPr/>
        </p:nvSpPr>
        <p:spPr bwMode="auto">
          <a:xfrm>
            <a:off x="4622800" y="3940376"/>
            <a:ext cx="2133600" cy="479225"/>
          </a:xfrm>
          <a:prstGeom prst="rect">
            <a:avLst/>
          </a:prstGeom>
          <a:noFill/>
          <a:ln w="9525">
            <a:noFill/>
            <a:miter lim="800000"/>
            <a:headEnd/>
            <a:tailEnd/>
          </a:ln>
          <a:effectLst/>
        </p:spPr>
        <p:txBody>
          <a:bodyPr wrap="square" lIns="17390" tIns="8695" rIns="17390" bIns="8695">
            <a:spAutoFit/>
          </a:bodyPr>
          <a:lstStyle/>
          <a:p>
            <a:pPr algn="ctr" defTabSz="874325"/>
            <a:r>
              <a:rPr lang="en-US" sz="1000" dirty="0" smtClean="0">
                <a:latin typeface="Trebuchet MS" pitchFamily="34" charset="0"/>
              </a:rPr>
              <a:t>Scientists have used </a:t>
            </a:r>
            <a:r>
              <a:rPr lang="en-US" sz="1000" dirty="0" err="1" smtClean="0">
                <a:latin typeface="Trebuchet MS" pitchFamily="34" charset="0"/>
              </a:rPr>
              <a:t>FastTCP</a:t>
            </a:r>
            <a:r>
              <a:rPr lang="en-US" sz="1000" dirty="0" smtClean="0">
                <a:latin typeface="Trebuchet MS" pitchFamily="34" charset="0"/>
              </a:rPr>
              <a:t> to break world records on data transfer between 2002 – 2006 </a:t>
            </a:r>
          </a:p>
        </p:txBody>
      </p:sp>
      <p:sp>
        <p:nvSpPr>
          <p:cNvPr id="187" name="Text Box 17"/>
          <p:cNvSpPr txBox="1">
            <a:spLocks noChangeArrowheads="1"/>
          </p:cNvSpPr>
          <p:nvPr/>
        </p:nvSpPr>
        <p:spPr bwMode="auto">
          <a:xfrm>
            <a:off x="6857999" y="3962401"/>
            <a:ext cx="2133600" cy="479225"/>
          </a:xfrm>
          <a:prstGeom prst="rect">
            <a:avLst/>
          </a:prstGeom>
          <a:noFill/>
          <a:ln w="9525">
            <a:noFill/>
            <a:miter lim="800000"/>
            <a:headEnd/>
            <a:tailEnd/>
          </a:ln>
          <a:effectLst/>
        </p:spPr>
        <p:txBody>
          <a:bodyPr wrap="square" lIns="17390" tIns="8695" rIns="17390" bIns="8695">
            <a:spAutoFit/>
          </a:bodyPr>
          <a:lstStyle/>
          <a:p>
            <a:pPr algn="ctr" defTabSz="874325"/>
            <a:r>
              <a:rPr lang="en-US" sz="1000" dirty="0" smtClean="0">
                <a:latin typeface="Trebuchet MS" pitchFamily="34" charset="0"/>
              </a:rPr>
              <a:t>FAST is commercialized by </a:t>
            </a:r>
            <a:r>
              <a:rPr lang="en-US" sz="1000" dirty="0" err="1" smtClean="0">
                <a:latin typeface="Trebuchet MS" pitchFamily="34" charset="0"/>
              </a:rPr>
              <a:t>FastSoft</a:t>
            </a:r>
            <a:r>
              <a:rPr lang="en-US" sz="1000" dirty="0" smtClean="0">
                <a:latin typeface="Trebuchet MS" pitchFamily="34" charset="0"/>
              </a:rPr>
              <a:t>;   it accelerates world’s 2</a:t>
            </a:r>
            <a:r>
              <a:rPr lang="en-US" sz="1000" baseline="30000" dirty="0" smtClean="0">
                <a:latin typeface="Trebuchet MS" pitchFamily="34" charset="0"/>
              </a:rPr>
              <a:t>nd</a:t>
            </a:r>
            <a:r>
              <a:rPr lang="en-US" sz="1000" dirty="0" smtClean="0">
                <a:latin typeface="Trebuchet MS" pitchFamily="34" charset="0"/>
              </a:rPr>
              <a:t> largest CDN and Fortune 100 companies</a:t>
            </a:r>
          </a:p>
        </p:txBody>
      </p:sp>
      <p:grpSp>
        <p:nvGrpSpPr>
          <p:cNvPr id="5" name="Group 120"/>
          <p:cNvGrpSpPr/>
          <p:nvPr/>
        </p:nvGrpSpPr>
        <p:grpSpPr>
          <a:xfrm>
            <a:off x="6934199" y="4543426"/>
            <a:ext cx="1981200" cy="712810"/>
            <a:chOff x="20802598" y="12039600"/>
            <a:chExt cx="5943600" cy="1900827"/>
          </a:xfrm>
        </p:grpSpPr>
        <p:grpSp>
          <p:nvGrpSpPr>
            <p:cNvPr id="6" name="Group 48"/>
            <p:cNvGrpSpPr>
              <a:grpSpLocks/>
            </p:cNvGrpSpPr>
            <p:nvPr/>
          </p:nvGrpSpPr>
          <p:grpSpPr bwMode="auto">
            <a:xfrm>
              <a:off x="22060852" y="12573000"/>
              <a:ext cx="4304556" cy="441238"/>
              <a:chOff x="1728" y="1008"/>
              <a:chExt cx="1920" cy="480"/>
            </a:xfrm>
          </p:grpSpPr>
          <p:sp>
            <p:nvSpPr>
              <p:cNvPr id="182" name="Arc 49"/>
              <p:cNvSpPr>
                <a:spLocks/>
              </p:cNvSpPr>
              <p:nvPr/>
            </p:nvSpPr>
            <p:spPr bwMode="auto">
              <a:xfrm>
                <a:off x="2688" y="1008"/>
                <a:ext cx="960" cy="240"/>
              </a:xfrm>
              <a:custGeom>
                <a:avLst/>
                <a:gdLst>
                  <a:gd name="T0" fmla="*/ 0 w 21600"/>
                  <a:gd name="T1" fmla="*/ 0 h 21600"/>
                  <a:gd name="T2" fmla="*/ 960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5568"/>
                </a:solidFill>
                <a:prstDash val="sysDot"/>
                <a:round/>
                <a:headEnd type="triangle" w="med" len="med"/>
                <a:tailEnd/>
              </a:ln>
            </p:spPr>
            <p:txBody>
              <a:bodyPr wrap="none" anchor="ctr"/>
              <a:lstStyle/>
              <a:p>
                <a:endParaRPr lang="en-US" sz="1000" dirty="0"/>
              </a:p>
            </p:txBody>
          </p:sp>
          <p:sp>
            <p:nvSpPr>
              <p:cNvPr id="183" name="Arc 50"/>
              <p:cNvSpPr>
                <a:spLocks/>
              </p:cNvSpPr>
              <p:nvPr/>
            </p:nvSpPr>
            <p:spPr bwMode="auto">
              <a:xfrm flipV="1">
                <a:off x="2688" y="1248"/>
                <a:ext cx="960" cy="240"/>
              </a:xfrm>
              <a:custGeom>
                <a:avLst/>
                <a:gdLst>
                  <a:gd name="T0" fmla="*/ 0 w 21600"/>
                  <a:gd name="T1" fmla="*/ 0 h 21600"/>
                  <a:gd name="T2" fmla="*/ 960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5568"/>
                </a:solidFill>
                <a:prstDash val="sysDot"/>
                <a:round/>
                <a:headEnd/>
                <a:tailEnd/>
              </a:ln>
            </p:spPr>
            <p:txBody>
              <a:bodyPr wrap="none" anchor="ctr"/>
              <a:lstStyle/>
              <a:p>
                <a:endParaRPr lang="en-US" sz="1000" dirty="0"/>
              </a:p>
            </p:txBody>
          </p:sp>
          <p:sp>
            <p:nvSpPr>
              <p:cNvPr id="184" name="Arc 51"/>
              <p:cNvSpPr>
                <a:spLocks/>
              </p:cNvSpPr>
              <p:nvPr/>
            </p:nvSpPr>
            <p:spPr bwMode="auto">
              <a:xfrm flipH="1">
                <a:off x="1728" y="1008"/>
                <a:ext cx="960" cy="240"/>
              </a:xfrm>
              <a:custGeom>
                <a:avLst/>
                <a:gdLst>
                  <a:gd name="T0" fmla="*/ 0 w 21600"/>
                  <a:gd name="T1" fmla="*/ 0 h 21600"/>
                  <a:gd name="T2" fmla="*/ 960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5568"/>
                </a:solidFill>
                <a:prstDash val="sysDot"/>
                <a:round/>
                <a:headEnd/>
                <a:tailEnd/>
              </a:ln>
            </p:spPr>
            <p:txBody>
              <a:bodyPr wrap="none" anchor="ctr"/>
              <a:lstStyle/>
              <a:p>
                <a:endParaRPr lang="en-US" sz="1000" dirty="0"/>
              </a:p>
            </p:txBody>
          </p:sp>
          <p:sp>
            <p:nvSpPr>
              <p:cNvPr id="185" name="Arc 52"/>
              <p:cNvSpPr>
                <a:spLocks/>
              </p:cNvSpPr>
              <p:nvPr/>
            </p:nvSpPr>
            <p:spPr bwMode="auto">
              <a:xfrm flipH="1" flipV="1">
                <a:off x="1728" y="1248"/>
                <a:ext cx="960" cy="240"/>
              </a:xfrm>
              <a:custGeom>
                <a:avLst/>
                <a:gdLst>
                  <a:gd name="T0" fmla="*/ 0 w 21600"/>
                  <a:gd name="T1" fmla="*/ 0 h 21600"/>
                  <a:gd name="T2" fmla="*/ 960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5568"/>
                </a:solidFill>
                <a:prstDash val="sysDot"/>
                <a:round/>
                <a:headEnd type="triangle" w="med" len="med"/>
                <a:tailEnd/>
              </a:ln>
            </p:spPr>
            <p:txBody>
              <a:bodyPr wrap="none" anchor="ctr"/>
              <a:lstStyle/>
              <a:p>
                <a:endParaRPr lang="en-US" sz="1000" dirty="0"/>
              </a:p>
            </p:txBody>
          </p:sp>
        </p:grpSp>
        <p:sp>
          <p:nvSpPr>
            <p:cNvPr id="167" name="Text Box 53"/>
            <p:cNvSpPr txBox="1">
              <a:spLocks noChangeArrowheads="1"/>
            </p:cNvSpPr>
            <p:nvPr/>
          </p:nvSpPr>
          <p:spPr bwMode="auto">
            <a:xfrm>
              <a:off x="23493499" y="12039600"/>
              <a:ext cx="1688925" cy="574518"/>
            </a:xfrm>
            <a:prstGeom prst="rect">
              <a:avLst/>
            </a:prstGeom>
            <a:noFill/>
            <a:ln w="25400">
              <a:noFill/>
              <a:miter lim="800000"/>
              <a:headEnd/>
              <a:tailEnd/>
            </a:ln>
          </p:spPr>
          <p:txBody>
            <a:bodyPr wrap="none">
              <a:spAutoFit/>
            </a:bodyPr>
            <a:lstStyle/>
            <a:p>
              <a:r>
                <a:rPr lang="en-US" altLang="zh-CN" sz="700" dirty="0" err="1">
                  <a:solidFill>
                    <a:srgbClr val="005568"/>
                  </a:solidFill>
                  <a:latin typeface="Myriad Pro" pitchFamily="34" charset="0"/>
                  <a:ea typeface="宋体" pitchFamily="2" charset="-122"/>
                  <a:cs typeface="Times New Roman" pitchFamily="18" charset="0"/>
                </a:rPr>
                <a:t>FastTCP</a:t>
              </a:r>
              <a:r>
                <a:rPr lang="en-US" altLang="zh-CN" sz="800" dirty="0">
                  <a:latin typeface="Times New Roman" pitchFamily="18" charset="0"/>
                  <a:ea typeface="宋体" pitchFamily="2" charset="-122"/>
                  <a:cs typeface="Times New Roman" pitchFamily="18" charset="0"/>
                </a:rPr>
                <a:t> </a:t>
              </a:r>
              <a:endParaRPr lang="en-US" sz="800" dirty="0">
                <a:latin typeface="Times New Roman" pitchFamily="18" charset="0"/>
                <a:ea typeface="宋体" pitchFamily="2" charset="-122"/>
                <a:cs typeface="Times New Roman" pitchFamily="18" charset="0"/>
              </a:endParaRPr>
            </a:p>
          </p:txBody>
        </p:sp>
        <p:grpSp>
          <p:nvGrpSpPr>
            <p:cNvPr id="7" name="Group 54"/>
            <p:cNvGrpSpPr>
              <a:grpSpLocks/>
            </p:cNvGrpSpPr>
            <p:nvPr/>
          </p:nvGrpSpPr>
          <p:grpSpPr bwMode="auto">
            <a:xfrm>
              <a:off x="21084688" y="12665162"/>
              <a:ext cx="860910" cy="288838"/>
              <a:chOff x="1728" y="1008"/>
              <a:chExt cx="1920" cy="480"/>
            </a:xfrm>
          </p:grpSpPr>
          <p:sp>
            <p:nvSpPr>
              <p:cNvPr id="178" name="Arc 55"/>
              <p:cNvSpPr>
                <a:spLocks/>
              </p:cNvSpPr>
              <p:nvPr/>
            </p:nvSpPr>
            <p:spPr bwMode="auto">
              <a:xfrm>
                <a:off x="2688" y="1008"/>
                <a:ext cx="960" cy="240"/>
              </a:xfrm>
              <a:custGeom>
                <a:avLst/>
                <a:gdLst>
                  <a:gd name="T0" fmla="*/ 0 w 21600"/>
                  <a:gd name="T1" fmla="*/ 0 h 21600"/>
                  <a:gd name="T2" fmla="*/ 960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5568"/>
                </a:solidFill>
                <a:prstDash val="sysDot"/>
                <a:round/>
                <a:headEnd type="triangle" w="med" len="med"/>
                <a:tailEnd/>
              </a:ln>
            </p:spPr>
            <p:txBody>
              <a:bodyPr wrap="none" anchor="ctr"/>
              <a:lstStyle/>
              <a:p>
                <a:endParaRPr lang="en-US" sz="1000" dirty="0"/>
              </a:p>
            </p:txBody>
          </p:sp>
          <p:sp>
            <p:nvSpPr>
              <p:cNvPr id="179" name="Arc 56"/>
              <p:cNvSpPr>
                <a:spLocks/>
              </p:cNvSpPr>
              <p:nvPr/>
            </p:nvSpPr>
            <p:spPr bwMode="auto">
              <a:xfrm flipV="1">
                <a:off x="2688" y="1248"/>
                <a:ext cx="960" cy="240"/>
              </a:xfrm>
              <a:custGeom>
                <a:avLst/>
                <a:gdLst>
                  <a:gd name="T0" fmla="*/ 0 w 21600"/>
                  <a:gd name="T1" fmla="*/ 0 h 21600"/>
                  <a:gd name="T2" fmla="*/ 960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5568"/>
                </a:solidFill>
                <a:prstDash val="sysDot"/>
                <a:round/>
                <a:headEnd/>
                <a:tailEnd/>
              </a:ln>
            </p:spPr>
            <p:txBody>
              <a:bodyPr wrap="none" anchor="ctr"/>
              <a:lstStyle/>
              <a:p>
                <a:endParaRPr lang="en-US" sz="1000" dirty="0"/>
              </a:p>
            </p:txBody>
          </p:sp>
          <p:sp>
            <p:nvSpPr>
              <p:cNvPr id="180" name="Arc 57"/>
              <p:cNvSpPr>
                <a:spLocks/>
              </p:cNvSpPr>
              <p:nvPr/>
            </p:nvSpPr>
            <p:spPr bwMode="auto">
              <a:xfrm flipH="1">
                <a:off x="1728" y="1008"/>
                <a:ext cx="960" cy="240"/>
              </a:xfrm>
              <a:custGeom>
                <a:avLst/>
                <a:gdLst>
                  <a:gd name="T0" fmla="*/ 0 w 21600"/>
                  <a:gd name="T1" fmla="*/ 0 h 21600"/>
                  <a:gd name="T2" fmla="*/ 960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5568"/>
                </a:solidFill>
                <a:prstDash val="sysDot"/>
                <a:round/>
                <a:headEnd/>
                <a:tailEnd/>
              </a:ln>
            </p:spPr>
            <p:txBody>
              <a:bodyPr wrap="none" anchor="ctr"/>
              <a:lstStyle/>
              <a:p>
                <a:endParaRPr lang="en-US" sz="1000" dirty="0"/>
              </a:p>
            </p:txBody>
          </p:sp>
          <p:sp>
            <p:nvSpPr>
              <p:cNvPr id="181" name="Arc 58"/>
              <p:cNvSpPr>
                <a:spLocks/>
              </p:cNvSpPr>
              <p:nvPr/>
            </p:nvSpPr>
            <p:spPr bwMode="auto">
              <a:xfrm flipH="1" flipV="1">
                <a:off x="1728" y="1248"/>
                <a:ext cx="960" cy="240"/>
              </a:xfrm>
              <a:custGeom>
                <a:avLst/>
                <a:gdLst>
                  <a:gd name="T0" fmla="*/ 0 w 21600"/>
                  <a:gd name="T1" fmla="*/ 0 h 21600"/>
                  <a:gd name="T2" fmla="*/ 960 w 21600"/>
                  <a:gd name="T3" fmla="*/ 240 h 21600"/>
                  <a:gd name="T4" fmla="*/ 0 w 21600"/>
                  <a:gd name="T5" fmla="*/ 24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5568"/>
                </a:solidFill>
                <a:prstDash val="sysDot"/>
                <a:round/>
                <a:headEnd type="triangle" w="med" len="med"/>
                <a:tailEnd/>
              </a:ln>
            </p:spPr>
            <p:txBody>
              <a:bodyPr wrap="none" anchor="ctr"/>
              <a:lstStyle/>
              <a:p>
                <a:endParaRPr lang="en-US" sz="1000" dirty="0"/>
              </a:p>
            </p:txBody>
          </p:sp>
        </p:grpSp>
        <p:sp>
          <p:nvSpPr>
            <p:cNvPr id="169" name="Text Box 59"/>
            <p:cNvSpPr txBox="1">
              <a:spLocks noChangeArrowheads="1"/>
            </p:cNvSpPr>
            <p:nvPr/>
          </p:nvSpPr>
          <p:spPr bwMode="auto">
            <a:xfrm>
              <a:off x="21107398" y="12249091"/>
              <a:ext cx="1155126" cy="533480"/>
            </a:xfrm>
            <a:prstGeom prst="rect">
              <a:avLst/>
            </a:prstGeom>
            <a:noFill/>
            <a:ln w="25400">
              <a:noFill/>
              <a:miter lim="800000"/>
              <a:headEnd/>
              <a:tailEnd/>
            </a:ln>
          </p:spPr>
          <p:txBody>
            <a:bodyPr wrap="none">
              <a:spAutoFit/>
            </a:bodyPr>
            <a:lstStyle/>
            <a:p>
              <a:r>
                <a:rPr lang="en-US" altLang="zh-CN" sz="700" dirty="0">
                  <a:solidFill>
                    <a:srgbClr val="005568"/>
                  </a:solidFill>
                  <a:latin typeface="Myriad Pro" pitchFamily="34" charset="0"/>
                  <a:ea typeface="宋体" pitchFamily="2" charset="-122"/>
                  <a:cs typeface="Times New Roman" pitchFamily="18" charset="0"/>
                </a:rPr>
                <a:t>TCP</a:t>
              </a:r>
              <a:r>
                <a:rPr lang="en-US" altLang="zh-CN" sz="700" dirty="0">
                  <a:solidFill>
                    <a:srgbClr val="005568"/>
                  </a:solidFill>
                  <a:latin typeface="Times New Roman" pitchFamily="18" charset="0"/>
                  <a:ea typeface="宋体" pitchFamily="2" charset="-122"/>
                  <a:cs typeface="Times New Roman" pitchFamily="18" charset="0"/>
                </a:rPr>
                <a:t> </a:t>
              </a:r>
              <a:endParaRPr lang="en-US" sz="700" dirty="0">
                <a:solidFill>
                  <a:srgbClr val="005568"/>
                </a:solidFill>
                <a:latin typeface="Times New Roman" pitchFamily="18" charset="0"/>
                <a:ea typeface="宋体" pitchFamily="2" charset="-122"/>
                <a:cs typeface="Times New Roman" pitchFamily="18" charset="0"/>
              </a:endParaRPr>
            </a:p>
          </p:txBody>
        </p:sp>
        <p:sp>
          <p:nvSpPr>
            <p:cNvPr id="171" name="Line 61"/>
            <p:cNvSpPr>
              <a:spLocks noChangeShapeType="1"/>
            </p:cNvSpPr>
            <p:nvPr/>
          </p:nvSpPr>
          <p:spPr bwMode="auto">
            <a:xfrm flipV="1">
              <a:off x="21266167" y="13546139"/>
              <a:ext cx="2185392" cy="0"/>
            </a:xfrm>
            <a:prstGeom prst="line">
              <a:avLst/>
            </a:prstGeom>
            <a:noFill/>
            <a:ln w="19050">
              <a:solidFill>
                <a:srgbClr val="99D600"/>
              </a:solidFill>
              <a:prstDash val="solid"/>
              <a:round/>
              <a:headEnd/>
              <a:tailEnd type="triangle" w="med" len="med"/>
            </a:ln>
          </p:spPr>
          <p:txBody>
            <a:bodyPr/>
            <a:lstStyle/>
            <a:p>
              <a:endParaRPr lang="en-US" sz="1000" dirty="0"/>
            </a:p>
          </p:txBody>
        </p:sp>
        <p:sp>
          <p:nvSpPr>
            <p:cNvPr id="172" name="Line 62"/>
            <p:cNvSpPr>
              <a:spLocks noChangeShapeType="1"/>
            </p:cNvSpPr>
            <p:nvPr/>
          </p:nvSpPr>
          <p:spPr bwMode="auto">
            <a:xfrm flipV="1">
              <a:off x="25173379" y="13546139"/>
              <a:ext cx="860910" cy="0"/>
            </a:xfrm>
            <a:prstGeom prst="line">
              <a:avLst/>
            </a:prstGeom>
            <a:noFill/>
            <a:ln w="19050">
              <a:solidFill>
                <a:srgbClr val="99D600"/>
              </a:solidFill>
              <a:prstDash val="solid"/>
              <a:round/>
              <a:headEnd/>
              <a:tailEnd type="triangle" w="med" len="med"/>
            </a:ln>
          </p:spPr>
          <p:txBody>
            <a:bodyPr/>
            <a:lstStyle/>
            <a:p>
              <a:endParaRPr lang="en-US" sz="1000" dirty="0"/>
            </a:p>
          </p:txBody>
        </p:sp>
        <p:pic>
          <p:nvPicPr>
            <p:cNvPr id="173" name="Picture 63" descr="aria left"/>
            <p:cNvPicPr>
              <a:picLocks noChangeAspect="1" noChangeArrowheads="1"/>
            </p:cNvPicPr>
            <p:nvPr/>
          </p:nvPicPr>
          <p:blipFill>
            <a:blip r:embed="rId15" cstate="print"/>
            <a:srcRect/>
            <a:stretch>
              <a:fillRect/>
            </a:stretch>
          </p:blipFill>
          <p:spPr bwMode="auto">
            <a:xfrm>
              <a:off x="21464839" y="13371440"/>
              <a:ext cx="1095456" cy="441603"/>
            </a:xfrm>
            <a:prstGeom prst="rect">
              <a:avLst/>
            </a:prstGeom>
            <a:noFill/>
            <a:ln w="9525">
              <a:noFill/>
              <a:miter lim="800000"/>
              <a:headEnd/>
              <a:tailEnd/>
            </a:ln>
          </p:spPr>
        </p:pic>
        <p:pic>
          <p:nvPicPr>
            <p:cNvPr id="174" name="Picture 64" descr="InternetCloud"/>
            <p:cNvPicPr>
              <a:picLocks noChangeAspect="1" noChangeArrowheads="1"/>
            </p:cNvPicPr>
            <p:nvPr/>
          </p:nvPicPr>
          <p:blipFill>
            <a:blip r:embed="rId16" cstate="print"/>
            <a:srcRect/>
            <a:stretch>
              <a:fillRect/>
            </a:stretch>
          </p:blipFill>
          <p:spPr bwMode="auto">
            <a:xfrm>
              <a:off x="23241000" y="13138507"/>
              <a:ext cx="2119167" cy="801920"/>
            </a:xfrm>
            <a:prstGeom prst="rect">
              <a:avLst/>
            </a:prstGeom>
            <a:noFill/>
            <a:ln w="9525">
              <a:noFill/>
              <a:miter lim="800000"/>
              <a:headEnd/>
              <a:tailEnd/>
            </a:ln>
          </p:spPr>
        </p:pic>
        <p:pic>
          <p:nvPicPr>
            <p:cNvPr id="176" name="Picture 66" descr="flatScreen"/>
            <p:cNvPicPr>
              <a:picLocks noChangeAspect="1" noChangeArrowheads="1"/>
            </p:cNvPicPr>
            <p:nvPr/>
          </p:nvPicPr>
          <p:blipFill>
            <a:blip r:embed="rId17" cstate="print"/>
            <a:srcRect/>
            <a:stretch>
              <a:fillRect/>
            </a:stretch>
          </p:blipFill>
          <p:spPr bwMode="auto">
            <a:xfrm>
              <a:off x="25968067" y="13022040"/>
              <a:ext cx="778131" cy="748539"/>
            </a:xfrm>
            <a:prstGeom prst="rect">
              <a:avLst/>
            </a:prstGeom>
            <a:noFill/>
            <a:ln w="9525">
              <a:noFill/>
              <a:miter lim="800000"/>
              <a:headEnd/>
              <a:tailEnd/>
            </a:ln>
          </p:spPr>
        </p:pic>
        <p:pic>
          <p:nvPicPr>
            <p:cNvPr id="177" name="Picture 67" descr="Server"/>
            <p:cNvPicPr>
              <a:picLocks noChangeAspect="1" noChangeArrowheads="1"/>
            </p:cNvPicPr>
            <p:nvPr/>
          </p:nvPicPr>
          <p:blipFill>
            <a:blip r:embed="rId18" cstate="print"/>
            <a:srcRect/>
            <a:stretch>
              <a:fillRect/>
            </a:stretch>
          </p:blipFill>
          <p:spPr bwMode="auto">
            <a:xfrm>
              <a:off x="20802598" y="13138507"/>
              <a:ext cx="430455" cy="698797"/>
            </a:xfrm>
            <a:prstGeom prst="rect">
              <a:avLst/>
            </a:prstGeom>
            <a:noFill/>
            <a:ln w="9525">
              <a:noFill/>
              <a:miter lim="800000"/>
              <a:headEnd/>
              <a:tailEnd/>
            </a:ln>
          </p:spPr>
        </p:pic>
      </p:grpSp>
      <p:sp>
        <p:nvSpPr>
          <p:cNvPr id="196" name="Text Box 17"/>
          <p:cNvSpPr txBox="1">
            <a:spLocks noChangeArrowheads="1"/>
          </p:cNvSpPr>
          <p:nvPr/>
        </p:nvSpPr>
        <p:spPr bwMode="auto">
          <a:xfrm>
            <a:off x="2387600" y="3962401"/>
            <a:ext cx="2133600" cy="787001"/>
          </a:xfrm>
          <a:prstGeom prst="rect">
            <a:avLst/>
          </a:prstGeom>
          <a:noFill/>
          <a:ln w="9525">
            <a:noFill/>
            <a:miter lim="800000"/>
            <a:headEnd/>
            <a:tailEnd/>
          </a:ln>
          <a:effectLst/>
        </p:spPr>
        <p:txBody>
          <a:bodyPr wrap="square" lIns="17390" tIns="8695" rIns="17390" bIns="8695">
            <a:spAutoFit/>
          </a:bodyPr>
          <a:lstStyle/>
          <a:p>
            <a:pPr algn="ctr" defTabSz="874325"/>
            <a:r>
              <a:rPr lang="en-US" sz="1000" b="1" dirty="0" smtClean="0">
                <a:latin typeface="Trebuchet MS" pitchFamily="34" charset="0"/>
              </a:rPr>
              <a:t>WAN-in-Lab </a:t>
            </a:r>
            <a:r>
              <a:rPr lang="en-US" sz="1000" dirty="0" smtClean="0">
                <a:latin typeface="Trebuchet MS" pitchFamily="34" charset="0"/>
              </a:rPr>
              <a:t>: one-of-a-kind wind- tunnel in academic networking, with 2,400km of fiber, optical switches, routers, servers, accelerators</a:t>
            </a:r>
          </a:p>
        </p:txBody>
      </p:sp>
      <p:grpSp>
        <p:nvGrpSpPr>
          <p:cNvPr id="8" name="Group 114"/>
          <p:cNvGrpSpPr/>
          <p:nvPr/>
        </p:nvGrpSpPr>
        <p:grpSpPr>
          <a:xfrm>
            <a:off x="6985000" y="5389585"/>
            <a:ext cx="1800226" cy="1349759"/>
            <a:chOff x="21040723" y="14372227"/>
            <a:chExt cx="5400677" cy="3599357"/>
          </a:xfrm>
        </p:grpSpPr>
        <p:graphicFrame>
          <p:nvGraphicFramePr>
            <p:cNvPr id="49169" name="Object 22"/>
            <p:cNvGraphicFramePr>
              <a:graphicFrameLocks noChangeAspect="1"/>
            </p:cNvGraphicFramePr>
            <p:nvPr/>
          </p:nvGraphicFramePr>
          <p:xfrm>
            <a:off x="21040723" y="14372227"/>
            <a:ext cx="5400675" cy="3534773"/>
          </p:xfrm>
          <a:graphic>
            <a:graphicData uri="http://schemas.openxmlformats.org/presentationml/2006/ole">
              <p:oleObj spid="_x0000_s103437" name="Chart" r:id="rId19" imgW="5610149" imgH="2895600" progId="Excel.Sheet.8">
                <p:embed/>
              </p:oleObj>
            </a:graphicData>
          </a:graphic>
        </p:graphicFrame>
        <p:sp>
          <p:nvSpPr>
            <p:cNvPr id="192" name="Rectangle 23"/>
            <p:cNvSpPr>
              <a:spLocks noChangeArrowheads="1"/>
            </p:cNvSpPr>
            <p:nvPr/>
          </p:nvSpPr>
          <p:spPr bwMode="auto">
            <a:xfrm>
              <a:off x="22021798" y="17449799"/>
              <a:ext cx="152402" cy="228601"/>
            </a:xfrm>
            <a:prstGeom prst="rect">
              <a:avLst/>
            </a:prstGeom>
            <a:solidFill>
              <a:srgbClr val="009900"/>
            </a:solidFill>
            <a:ln w="9525">
              <a:solidFill>
                <a:srgbClr val="009900"/>
              </a:solidFill>
              <a:miter lim="800000"/>
              <a:headEnd/>
              <a:tailEnd/>
            </a:ln>
          </p:spPr>
          <p:txBody>
            <a:bodyPr wrap="none" lIns="261253" tIns="130627" rIns="261253" bIns="130627" anchor="ctr"/>
            <a:lstStyle/>
            <a:p>
              <a:endParaRPr lang="en-US"/>
            </a:p>
          </p:txBody>
        </p:sp>
        <p:sp>
          <p:nvSpPr>
            <p:cNvPr id="194" name="Text Box 17"/>
            <p:cNvSpPr txBox="1">
              <a:spLocks noChangeArrowheads="1"/>
            </p:cNvSpPr>
            <p:nvPr/>
          </p:nvSpPr>
          <p:spPr bwMode="auto">
            <a:xfrm>
              <a:off x="22174201" y="17427432"/>
              <a:ext cx="1066797" cy="544152"/>
            </a:xfrm>
            <a:prstGeom prst="rect">
              <a:avLst/>
            </a:prstGeom>
            <a:noFill/>
            <a:ln w="9525">
              <a:noFill/>
              <a:miter lim="800000"/>
              <a:headEnd/>
              <a:tailEnd/>
            </a:ln>
            <a:effectLst/>
          </p:spPr>
          <p:txBody>
            <a:bodyPr wrap="square" lIns="49685" tIns="24842" rIns="49685" bIns="24842">
              <a:spAutoFit/>
            </a:bodyPr>
            <a:lstStyle/>
            <a:p>
              <a:pPr algn="ctr" defTabSz="874325"/>
              <a:r>
                <a:rPr lang="en-US" sz="500" dirty="0" smtClean="0">
                  <a:latin typeface="Trebuchet MS" pitchFamily="34" charset="0"/>
                </a:rPr>
                <a:t>with FAST</a:t>
              </a:r>
            </a:p>
          </p:txBody>
        </p:sp>
        <p:sp>
          <p:nvSpPr>
            <p:cNvPr id="195" name="Text Box 17"/>
            <p:cNvSpPr txBox="1">
              <a:spLocks noChangeArrowheads="1"/>
            </p:cNvSpPr>
            <p:nvPr/>
          </p:nvSpPr>
          <p:spPr bwMode="auto">
            <a:xfrm>
              <a:off x="24993600" y="17420515"/>
              <a:ext cx="1447800" cy="544152"/>
            </a:xfrm>
            <a:prstGeom prst="rect">
              <a:avLst/>
            </a:prstGeom>
            <a:noFill/>
            <a:ln w="9525">
              <a:noFill/>
              <a:miter lim="800000"/>
              <a:headEnd/>
              <a:tailEnd/>
            </a:ln>
            <a:effectLst/>
          </p:spPr>
          <p:txBody>
            <a:bodyPr wrap="square" lIns="49685" tIns="24842" rIns="49685" bIns="24842">
              <a:spAutoFit/>
            </a:bodyPr>
            <a:lstStyle/>
            <a:p>
              <a:pPr algn="ctr" defTabSz="874325"/>
              <a:r>
                <a:rPr lang="en-US" sz="500" dirty="0" smtClean="0">
                  <a:latin typeface="Trebuchet MS" pitchFamily="34" charset="0"/>
                </a:rPr>
                <a:t>without  FAST</a:t>
              </a:r>
            </a:p>
          </p:txBody>
        </p:sp>
        <p:sp>
          <p:nvSpPr>
            <p:cNvPr id="119" name="Rectangle 23"/>
            <p:cNvSpPr>
              <a:spLocks noChangeArrowheads="1"/>
            </p:cNvSpPr>
            <p:nvPr/>
          </p:nvSpPr>
          <p:spPr bwMode="auto">
            <a:xfrm>
              <a:off x="24917398" y="17449800"/>
              <a:ext cx="152402" cy="228601"/>
            </a:xfrm>
            <a:prstGeom prst="rect">
              <a:avLst/>
            </a:prstGeom>
            <a:solidFill>
              <a:srgbClr val="FF6600"/>
            </a:solidFill>
            <a:ln w="9525">
              <a:solidFill>
                <a:srgbClr val="009900"/>
              </a:solidFill>
              <a:miter lim="800000"/>
              <a:headEnd/>
              <a:tailEnd/>
            </a:ln>
          </p:spPr>
          <p:txBody>
            <a:bodyPr wrap="none" lIns="261253" tIns="130627" rIns="261253" bIns="130627" anchor="ctr"/>
            <a:lstStyle/>
            <a:p>
              <a:endParaRPr lang="en-US"/>
            </a:p>
          </p:txBody>
        </p:sp>
      </p:grpSp>
      <p:sp>
        <p:nvSpPr>
          <p:cNvPr id="134" name="Rectangle 20"/>
          <p:cNvSpPr>
            <a:spLocks noChangeArrowheads="1"/>
          </p:cNvSpPr>
          <p:nvPr/>
        </p:nvSpPr>
        <p:spPr bwMode="auto">
          <a:xfrm>
            <a:off x="6857999" y="3886201"/>
            <a:ext cx="2133601" cy="2797175"/>
          </a:xfrm>
          <a:prstGeom prst="rect">
            <a:avLst/>
          </a:prstGeom>
          <a:noFill/>
          <a:ln w="19050">
            <a:solidFill>
              <a:schemeClr val="bg1">
                <a:lumMod val="50000"/>
              </a:schemeClr>
            </a:solidFill>
            <a:prstDash val="solid"/>
            <a:miter lim="800000"/>
            <a:headEnd/>
            <a:tailEnd/>
          </a:ln>
          <a:effectLst/>
        </p:spPr>
        <p:txBody>
          <a:bodyPr wrap="none" lIns="17390" tIns="8695" rIns="17390" bIns="8695" anchor="ctr"/>
          <a:lstStyle/>
          <a:p>
            <a:endParaRPr lang="en-US"/>
          </a:p>
        </p:txBody>
      </p:sp>
      <p:grpSp>
        <p:nvGrpSpPr>
          <p:cNvPr id="9" name="Group 154"/>
          <p:cNvGrpSpPr/>
          <p:nvPr/>
        </p:nvGrpSpPr>
        <p:grpSpPr>
          <a:xfrm>
            <a:off x="4713119" y="5743575"/>
            <a:ext cx="1941681" cy="891268"/>
            <a:chOff x="14139356" y="15240000"/>
            <a:chExt cx="5825044" cy="2376715"/>
          </a:xfrm>
        </p:grpSpPr>
        <p:grpSp>
          <p:nvGrpSpPr>
            <p:cNvPr id="11" name="Group 32"/>
            <p:cNvGrpSpPr>
              <a:grpSpLocks/>
            </p:cNvGrpSpPr>
            <p:nvPr/>
          </p:nvGrpSpPr>
          <p:grpSpPr bwMode="auto">
            <a:xfrm>
              <a:off x="16154400" y="16154400"/>
              <a:ext cx="2516847" cy="629597"/>
              <a:chOff x="2544" y="3024"/>
              <a:chExt cx="2400" cy="384"/>
            </a:xfrm>
          </p:grpSpPr>
          <p:pic>
            <p:nvPicPr>
              <p:cNvPr id="156" name="Picture 33" descr="bw_logo_home3"/>
              <p:cNvPicPr>
                <a:picLocks noChangeAspect="1" noChangeArrowheads="1"/>
              </p:cNvPicPr>
              <p:nvPr/>
            </p:nvPicPr>
            <p:blipFill>
              <a:blip r:embed="rId20"/>
              <a:srcRect/>
              <a:stretch>
                <a:fillRect/>
              </a:stretch>
            </p:blipFill>
            <p:spPr bwMode="auto">
              <a:xfrm>
                <a:off x="2544" y="3024"/>
                <a:ext cx="2352" cy="384"/>
              </a:xfrm>
              <a:prstGeom prst="rect">
                <a:avLst/>
              </a:prstGeom>
              <a:solidFill>
                <a:schemeClr val="bg1"/>
              </a:solidFill>
              <a:ln w="9525">
                <a:noFill/>
                <a:miter lim="800000"/>
                <a:headEnd/>
                <a:tailEnd/>
              </a:ln>
            </p:spPr>
          </p:pic>
          <p:sp>
            <p:nvSpPr>
              <p:cNvPr id="157" name="Rectangle 34"/>
              <p:cNvSpPr>
                <a:spLocks noChangeArrowheads="1"/>
              </p:cNvSpPr>
              <p:nvPr/>
            </p:nvSpPr>
            <p:spPr bwMode="auto">
              <a:xfrm>
                <a:off x="4080" y="3024"/>
                <a:ext cx="864" cy="384"/>
              </a:xfrm>
              <a:prstGeom prst="rect">
                <a:avLst/>
              </a:prstGeom>
              <a:solidFill>
                <a:schemeClr val="bg1"/>
              </a:solidFill>
              <a:ln w="25400">
                <a:noFill/>
                <a:miter lim="800000"/>
                <a:headEnd/>
                <a:tailEnd/>
              </a:ln>
            </p:spPr>
            <p:txBody>
              <a:bodyPr wrap="none" anchor="ctr"/>
              <a:lstStyle/>
              <a:p>
                <a:endParaRPr lang="en-US"/>
              </a:p>
            </p:txBody>
          </p:sp>
        </p:grpSp>
        <p:graphicFrame>
          <p:nvGraphicFramePr>
            <p:cNvPr id="148" name="Object 25"/>
            <p:cNvGraphicFramePr>
              <a:graphicFrameLocks noChangeAspect="1"/>
            </p:cNvGraphicFramePr>
            <p:nvPr/>
          </p:nvGraphicFramePr>
          <p:xfrm>
            <a:off x="16764000" y="15240000"/>
            <a:ext cx="1447800" cy="837373"/>
          </p:xfrm>
          <a:graphic>
            <a:graphicData uri="http://schemas.openxmlformats.org/presentationml/2006/ole">
              <p:oleObj spid="_x0000_s103431" name="Bitmap Image" r:id="rId21" imgW="1371429" imgH="790476" progId="PBrush">
                <p:embed/>
              </p:oleObj>
            </a:graphicData>
          </a:graphic>
        </p:graphicFrame>
        <p:graphicFrame>
          <p:nvGraphicFramePr>
            <p:cNvPr id="149" name="Object 26"/>
            <p:cNvGraphicFramePr>
              <a:graphicFrameLocks noChangeAspect="1"/>
            </p:cNvGraphicFramePr>
            <p:nvPr/>
          </p:nvGraphicFramePr>
          <p:xfrm>
            <a:off x="14173200" y="16230600"/>
            <a:ext cx="1752600" cy="457200"/>
          </p:xfrm>
          <a:graphic>
            <a:graphicData uri="http://schemas.openxmlformats.org/presentationml/2006/ole">
              <p:oleObj spid="_x0000_s103432" name="Photo Editor Photo" r:id="rId22" imgW="1848108" imgH="371527" progId="">
                <p:embed/>
              </p:oleObj>
            </a:graphicData>
          </a:graphic>
        </p:graphicFrame>
        <p:graphicFrame>
          <p:nvGraphicFramePr>
            <p:cNvPr id="150" name="Object 27"/>
            <p:cNvGraphicFramePr>
              <a:graphicFrameLocks noChangeAspect="1"/>
            </p:cNvGraphicFramePr>
            <p:nvPr/>
          </p:nvGraphicFramePr>
          <p:xfrm>
            <a:off x="17830800" y="16963475"/>
            <a:ext cx="1260564" cy="638725"/>
          </p:xfrm>
          <a:graphic>
            <a:graphicData uri="http://schemas.openxmlformats.org/presentationml/2006/ole">
              <p:oleObj spid="_x0000_s103433" name="Photo Editor Photo" r:id="rId23" imgW="1104762" imgH="495369" progId="">
                <p:embed/>
              </p:oleObj>
            </a:graphicData>
          </a:graphic>
        </p:graphicFrame>
        <p:graphicFrame>
          <p:nvGraphicFramePr>
            <p:cNvPr id="151" name="Object 28"/>
            <p:cNvGraphicFramePr>
              <a:graphicFrameLocks noChangeAspect="1"/>
            </p:cNvGraphicFramePr>
            <p:nvPr/>
          </p:nvGraphicFramePr>
          <p:xfrm>
            <a:off x="16154400" y="16916400"/>
            <a:ext cx="1524000" cy="687113"/>
          </p:xfrm>
          <a:graphic>
            <a:graphicData uri="http://schemas.openxmlformats.org/presentationml/2006/ole">
              <p:oleObj spid="_x0000_s103434" name="Photo Editor Photo" r:id="rId24" imgW="2123810" imgH="457143" progId="">
                <p:embed/>
              </p:oleObj>
            </a:graphicData>
          </a:graphic>
        </p:graphicFrame>
        <p:graphicFrame>
          <p:nvGraphicFramePr>
            <p:cNvPr id="153" name="Object 30"/>
            <p:cNvGraphicFramePr>
              <a:graphicFrameLocks noChangeAspect="1"/>
            </p:cNvGraphicFramePr>
            <p:nvPr/>
          </p:nvGraphicFramePr>
          <p:xfrm>
            <a:off x="15087600" y="16781239"/>
            <a:ext cx="851769" cy="820961"/>
          </p:xfrm>
          <a:graphic>
            <a:graphicData uri="http://schemas.openxmlformats.org/presentationml/2006/ole">
              <p:oleObj spid="_x0000_s103436" name="Photo Editor Photo" r:id="rId25" imgW="876190" imgH="695238" progId="">
                <p:embed/>
              </p:oleObj>
            </a:graphicData>
          </a:graphic>
        </p:graphicFrame>
        <p:pic>
          <p:nvPicPr>
            <p:cNvPr id="154" name="Picture 31"/>
            <p:cNvPicPr>
              <a:picLocks noChangeAspect="1" noChangeArrowheads="1"/>
            </p:cNvPicPr>
            <p:nvPr/>
          </p:nvPicPr>
          <p:blipFill>
            <a:blip r:embed="rId26"/>
            <a:srcRect/>
            <a:stretch>
              <a:fillRect/>
            </a:stretch>
          </p:blipFill>
          <p:spPr bwMode="auto">
            <a:xfrm>
              <a:off x="19278600" y="16964850"/>
              <a:ext cx="685800" cy="637349"/>
            </a:xfrm>
            <a:prstGeom prst="rect">
              <a:avLst/>
            </a:prstGeom>
            <a:solidFill>
              <a:schemeClr val="bg1"/>
            </a:solidFill>
            <a:ln w="9525">
              <a:noFill/>
              <a:miter lim="800000"/>
              <a:headEnd/>
              <a:tailEnd/>
            </a:ln>
          </p:spPr>
        </p:pic>
        <p:pic>
          <p:nvPicPr>
            <p:cNvPr id="158" name="Picture 35" descr="yahoo"/>
            <p:cNvPicPr>
              <a:picLocks noChangeAspect="1" noChangeArrowheads="1"/>
            </p:cNvPicPr>
            <p:nvPr/>
          </p:nvPicPr>
          <p:blipFill>
            <a:blip r:embed="rId27"/>
            <a:srcRect/>
            <a:stretch>
              <a:fillRect/>
            </a:stretch>
          </p:blipFill>
          <p:spPr bwMode="auto">
            <a:xfrm>
              <a:off x="17830800" y="16492165"/>
              <a:ext cx="1828800" cy="348035"/>
            </a:xfrm>
            <a:prstGeom prst="rect">
              <a:avLst/>
            </a:prstGeom>
            <a:solidFill>
              <a:schemeClr val="bg1"/>
            </a:solidFill>
            <a:ln w="9525">
              <a:noFill/>
              <a:miter lim="800000"/>
              <a:headEnd/>
              <a:tailEnd/>
            </a:ln>
          </p:spPr>
        </p:pic>
        <p:pic>
          <p:nvPicPr>
            <p:cNvPr id="49166" name="Picture 14"/>
            <p:cNvPicPr>
              <a:picLocks noChangeAspect="1" noChangeArrowheads="1"/>
            </p:cNvPicPr>
            <p:nvPr/>
          </p:nvPicPr>
          <p:blipFill>
            <a:blip r:embed="rId28"/>
            <a:srcRect/>
            <a:stretch>
              <a:fillRect/>
            </a:stretch>
          </p:blipFill>
          <p:spPr bwMode="auto">
            <a:xfrm>
              <a:off x="14139356" y="15316200"/>
              <a:ext cx="1253044" cy="805376"/>
            </a:xfrm>
            <a:prstGeom prst="rect">
              <a:avLst/>
            </a:prstGeom>
            <a:noFill/>
            <a:ln w="9525">
              <a:noFill/>
              <a:miter lim="800000"/>
              <a:headEnd/>
              <a:tailEnd/>
            </a:ln>
            <a:effectLst/>
          </p:spPr>
        </p:pic>
        <p:pic>
          <p:nvPicPr>
            <p:cNvPr id="49167" name="Picture 15"/>
            <p:cNvPicPr>
              <a:picLocks noChangeAspect="1" noChangeArrowheads="1"/>
            </p:cNvPicPr>
            <p:nvPr/>
          </p:nvPicPr>
          <p:blipFill>
            <a:blip r:embed="rId29" cstate="print"/>
            <a:srcRect/>
            <a:stretch>
              <a:fillRect/>
            </a:stretch>
          </p:blipFill>
          <p:spPr bwMode="auto">
            <a:xfrm>
              <a:off x="18288000" y="15240000"/>
              <a:ext cx="1676400" cy="396613"/>
            </a:xfrm>
            <a:prstGeom prst="rect">
              <a:avLst/>
            </a:prstGeom>
            <a:noFill/>
            <a:ln w="9525">
              <a:noFill/>
              <a:miter lim="800000"/>
              <a:headEnd/>
              <a:tailEnd/>
            </a:ln>
            <a:effectLst/>
          </p:spPr>
        </p:pic>
        <p:pic>
          <p:nvPicPr>
            <p:cNvPr id="49168" name="Picture 16"/>
            <p:cNvPicPr>
              <a:picLocks noChangeAspect="1" noChangeArrowheads="1"/>
            </p:cNvPicPr>
            <p:nvPr/>
          </p:nvPicPr>
          <p:blipFill>
            <a:blip r:embed="rId30"/>
            <a:srcRect/>
            <a:stretch>
              <a:fillRect/>
            </a:stretch>
          </p:blipFill>
          <p:spPr bwMode="auto">
            <a:xfrm>
              <a:off x="14150788" y="16770048"/>
              <a:ext cx="784412" cy="846667"/>
            </a:xfrm>
            <a:prstGeom prst="rect">
              <a:avLst/>
            </a:prstGeom>
            <a:noFill/>
            <a:ln w="9525">
              <a:noFill/>
              <a:miter lim="800000"/>
              <a:headEnd/>
              <a:tailEnd/>
            </a:ln>
            <a:effectLst/>
          </p:spPr>
        </p:pic>
        <p:pic>
          <p:nvPicPr>
            <p:cNvPr id="76814" name="Picture 14"/>
            <p:cNvPicPr>
              <a:picLocks noChangeAspect="1" noChangeArrowheads="1"/>
            </p:cNvPicPr>
            <p:nvPr/>
          </p:nvPicPr>
          <p:blipFill>
            <a:blip r:embed="rId31"/>
            <a:srcRect/>
            <a:stretch>
              <a:fillRect/>
            </a:stretch>
          </p:blipFill>
          <p:spPr bwMode="auto">
            <a:xfrm>
              <a:off x="18669000" y="15697200"/>
              <a:ext cx="923925" cy="323850"/>
            </a:xfrm>
            <a:prstGeom prst="rect">
              <a:avLst/>
            </a:prstGeom>
            <a:noFill/>
            <a:ln w="9525">
              <a:noFill/>
              <a:miter lim="800000"/>
              <a:headEnd/>
              <a:tailEnd/>
            </a:ln>
            <a:effectLst/>
          </p:spPr>
        </p:pic>
        <p:pic>
          <p:nvPicPr>
            <p:cNvPr id="76815" name="Picture 15"/>
            <p:cNvPicPr>
              <a:picLocks noChangeAspect="1" noChangeArrowheads="1"/>
            </p:cNvPicPr>
            <p:nvPr/>
          </p:nvPicPr>
          <p:blipFill>
            <a:blip r:embed="rId32"/>
            <a:srcRect/>
            <a:stretch>
              <a:fillRect/>
            </a:stretch>
          </p:blipFill>
          <p:spPr bwMode="auto">
            <a:xfrm>
              <a:off x="18443331" y="16078200"/>
              <a:ext cx="1444869" cy="323850"/>
            </a:xfrm>
            <a:prstGeom prst="rect">
              <a:avLst/>
            </a:prstGeom>
            <a:noFill/>
            <a:ln w="9525">
              <a:noFill/>
              <a:miter lim="800000"/>
              <a:headEnd/>
              <a:tailEnd/>
            </a:ln>
            <a:effectLst/>
          </p:spPr>
        </p:pic>
        <p:graphicFrame>
          <p:nvGraphicFramePr>
            <p:cNvPr id="152" name="Object 29"/>
            <p:cNvGraphicFramePr>
              <a:graphicFrameLocks noChangeAspect="1"/>
            </p:cNvGraphicFramePr>
            <p:nvPr/>
          </p:nvGraphicFramePr>
          <p:xfrm>
            <a:off x="15240000" y="15240000"/>
            <a:ext cx="1447800" cy="591224"/>
          </p:xfrm>
          <a:graphic>
            <a:graphicData uri="http://schemas.openxmlformats.org/presentationml/2006/ole">
              <p:oleObj spid="_x0000_s103435" name="Photo Editor Photo" r:id="rId33" imgW="895238" imgH="352474" progId="">
                <p:embed/>
              </p:oleObj>
            </a:graphicData>
          </a:graphic>
        </p:graphicFrame>
      </p:grpSp>
      <p:grpSp>
        <p:nvGrpSpPr>
          <p:cNvPr id="12" name="Group 158"/>
          <p:cNvGrpSpPr/>
          <p:nvPr/>
        </p:nvGrpSpPr>
        <p:grpSpPr>
          <a:xfrm>
            <a:off x="2540000" y="4743450"/>
            <a:ext cx="1824330" cy="697501"/>
            <a:chOff x="7620000" y="12541797"/>
            <a:chExt cx="5472990" cy="1860003"/>
          </a:xfrm>
        </p:grpSpPr>
        <p:pic>
          <p:nvPicPr>
            <p:cNvPr id="118" name="Picture 4"/>
            <p:cNvPicPr>
              <a:picLocks noChangeAspect="1" noChangeArrowheads="1"/>
            </p:cNvPicPr>
            <p:nvPr/>
          </p:nvPicPr>
          <p:blipFill>
            <a:blip r:embed="rId34"/>
            <a:srcRect/>
            <a:stretch>
              <a:fillRect/>
            </a:stretch>
          </p:blipFill>
          <p:spPr bwMode="auto">
            <a:xfrm>
              <a:off x="7620000" y="12541797"/>
              <a:ext cx="2743200" cy="1860003"/>
            </a:xfrm>
            <a:prstGeom prst="rect">
              <a:avLst/>
            </a:prstGeom>
            <a:noFill/>
            <a:ln w="9525" algn="ctr">
              <a:noFill/>
              <a:miter lim="800000"/>
              <a:headEnd/>
              <a:tailEnd/>
            </a:ln>
            <a:effectLst/>
          </p:spPr>
        </p:pic>
        <p:grpSp>
          <p:nvGrpSpPr>
            <p:cNvPr id="13" name="Group 119"/>
            <p:cNvGrpSpPr/>
            <p:nvPr/>
          </p:nvGrpSpPr>
          <p:grpSpPr>
            <a:xfrm>
              <a:off x="10668000" y="12694198"/>
              <a:ext cx="2424990" cy="1537224"/>
              <a:chOff x="5383924" y="3962400"/>
              <a:chExt cx="3261193" cy="2209800"/>
            </a:xfrm>
          </p:grpSpPr>
          <p:sp>
            <p:nvSpPr>
              <p:cNvPr id="121" name="Line 31"/>
              <p:cNvSpPr>
                <a:spLocks noChangeShapeType="1"/>
              </p:cNvSpPr>
              <p:nvPr/>
            </p:nvSpPr>
            <p:spPr bwMode="auto">
              <a:xfrm>
                <a:off x="5486400" y="6172200"/>
                <a:ext cx="2971800" cy="0"/>
              </a:xfrm>
              <a:prstGeom prst="line">
                <a:avLst/>
              </a:prstGeom>
              <a:noFill/>
              <a:ln w="9525">
                <a:solidFill>
                  <a:schemeClr val="tx1"/>
                </a:solidFill>
                <a:round/>
                <a:headEnd/>
                <a:tailEnd type="triangle" w="med" len="med"/>
              </a:ln>
              <a:effectLst/>
            </p:spPr>
            <p:txBody>
              <a:bodyPr/>
              <a:lstStyle/>
              <a:p>
                <a:endParaRPr lang="en-US"/>
              </a:p>
            </p:txBody>
          </p:sp>
          <p:sp>
            <p:nvSpPr>
              <p:cNvPr id="122" name="Line 32"/>
              <p:cNvSpPr>
                <a:spLocks noChangeShapeType="1"/>
              </p:cNvSpPr>
              <p:nvPr/>
            </p:nvSpPr>
            <p:spPr bwMode="auto">
              <a:xfrm flipV="1">
                <a:off x="5486400" y="3962400"/>
                <a:ext cx="0" cy="2209800"/>
              </a:xfrm>
              <a:prstGeom prst="line">
                <a:avLst/>
              </a:prstGeom>
              <a:noFill/>
              <a:ln w="9525">
                <a:solidFill>
                  <a:schemeClr val="tx1"/>
                </a:solidFill>
                <a:round/>
                <a:headEnd/>
                <a:tailEnd type="triangle" w="med" len="med"/>
              </a:ln>
              <a:effectLst/>
            </p:spPr>
            <p:txBody>
              <a:bodyPr/>
              <a:lstStyle/>
              <a:p>
                <a:endParaRPr lang="en-US"/>
              </a:p>
            </p:txBody>
          </p:sp>
          <p:sp>
            <p:nvSpPr>
              <p:cNvPr id="124" name="Oval 34"/>
              <p:cNvSpPr>
                <a:spLocks noChangeArrowheads="1"/>
              </p:cNvSpPr>
              <p:nvPr/>
            </p:nvSpPr>
            <p:spPr bwMode="auto">
              <a:xfrm>
                <a:off x="7238998" y="5540829"/>
                <a:ext cx="91967" cy="97972"/>
              </a:xfrm>
              <a:prstGeom prst="ellipse">
                <a:avLst/>
              </a:prstGeom>
              <a:solidFill>
                <a:srgbClr val="0000FF"/>
              </a:solidFill>
              <a:ln w="9525">
                <a:solidFill>
                  <a:schemeClr val="tx1"/>
                </a:solidFill>
                <a:round/>
                <a:headEnd/>
                <a:tailEnd/>
              </a:ln>
              <a:effectLst/>
            </p:spPr>
            <p:txBody>
              <a:bodyPr wrap="none" anchor="ctr"/>
              <a:lstStyle/>
              <a:p>
                <a:endParaRPr lang="en-US"/>
              </a:p>
            </p:txBody>
          </p:sp>
          <p:sp>
            <p:nvSpPr>
              <p:cNvPr id="125" name="Text Box 35"/>
              <p:cNvSpPr txBox="1">
                <a:spLocks noChangeArrowheads="1"/>
              </p:cNvSpPr>
              <p:nvPr/>
            </p:nvSpPr>
            <p:spPr bwMode="auto">
              <a:xfrm>
                <a:off x="7330965" y="5341260"/>
                <a:ext cx="1314152" cy="648907"/>
              </a:xfrm>
              <a:prstGeom prst="rect">
                <a:avLst/>
              </a:prstGeom>
              <a:noFill/>
              <a:ln w="9525">
                <a:noFill/>
                <a:miter lim="800000"/>
                <a:headEnd/>
                <a:tailEnd/>
              </a:ln>
              <a:effectLst/>
            </p:spPr>
            <p:txBody>
              <a:bodyPr wrap="none">
                <a:spAutoFit/>
              </a:bodyPr>
              <a:lstStyle/>
              <a:p>
                <a:r>
                  <a:rPr lang="en-US" sz="500" dirty="0" err="1">
                    <a:solidFill>
                      <a:srgbClr val="0000FF"/>
                    </a:solidFill>
                    <a:latin typeface="Verdana" pitchFamily="34" charset="0"/>
                  </a:rPr>
                  <a:t>eq</a:t>
                </a:r>
                <a:r>
                  <a:rPr lang="en-US" sz="500" dirty="0">
                    <a:solidFill>
                      <a:srgbClr val="0000FF"/>
                    </a:solidFill>
                    <a:latin typeface="Verdana" pitchFamily="34" charset="0"/>
                  </a:rPr>
                  <a:t> 1</a:t>
                </a:r>
              </a:p>
            </p:txBody>
          </p:sp>
          <p:sp>
            <p:nvSpPr>
              <p:cNvPr id="126" name="Text Box 36"/>
              <p:cNvSpPr txBox="1">
                <a:spLocks noChangeArrowheads="1"/>
              </p:cNvSpPr>
              <p:nvPr/>
            </p:nvSpPr>
            <p:spPr bwMode="auto">
              <a:xfrm>
                <a:off x="5383924" y="4383315"/>
                <a:ext cx="1314152" cy="648907"/>
              </a:xfrm>
              <a:prstGeom prst="rect">
                <a:avLst/>
              </a:prstGeom>
              <a:noFill/>
              <a:ln w="9525">
                <a:noFill/>
                <a:miter lim="800000"/>
                <a:headEnd/>
                <a:tailEnd/>
              </a:ln>
              <a:effectLst/>
            </p:spPr>
            <p:txBody>
              <a:bodyPr wrap="none">
                <a:spAutoFit/>
              </a:bodyPr>
              <a:lstStyle/>
              <a:p>
                <a:r>
                  <a:rPr lang="en-US" sz="500" dirty="0" err="1">
                    <a:solidFill>
                      <a:schemeClr val="accent2"/>
                    </a:solidFill>
                    <a:latin typeface="Verdana" pitchFamily="34" charset="0"/>
                  </a:rPr>
                  <a:t>eq</a:t>
                </a:r>
                <a:r>
                  <a:rPr lang="en-US" sz="500" dirty="0">
                    <a:solidFill>
                      <a:schemeClr val="accent2"/>
                    </a:solidFill>
                    <a:latin typeface="Verdana" pitchFamily="34" charset="0"/>
                  </a:rPr>
                  <a:t> 2</a:t>
                </a:r>
              </a:p>
            </p:txBody>
          </p:sp>
          <p:sp>
            <p:nvSpPr>
              <p:cNvPr id="127" name="Line 37"/>
              <p:cNvSpPr>
                <a:spLocks noChangeShapeType="1"/>
              </p:cNvSpPr>
              <p:nvPr/>
            </p:nvSpPr>
            <p:spPr bwMode="auto">
              <a:xfrm flipH="1" flipV="1">
                <a:off x="5943600" y="4191000"/>
                <a:ext cx="1371600" cy="1676400"/>
              </a:xfrm>
              <a:prstGeom prst="line">
                <a:avLst/>
              </a:prstGeom>
              <a:noFill/>
              <a:ln w="9525">
                <a:solidFill>
                  <a:schemeClr val="tx1"/>
                </a:solidFill>
                <a:round/>
                <a:headEnd/>
                <a:tailEnd/>
              </a:ln>
              <a:effectLst/>
            </p:spPr>
            <p:txBody>
              <a:bodyPr/>
              <a:lstStyle/>
              <a:p>
                <a:endParaRPr lang="en-US"/>
              </a:p>
            </p:txBody>
          </p:sp>
          <p:grpSp>
            <p:nvGrpSpPr>
              <p:cNvPr id="14" name="Group 38"/>
              <p:cNvGrpSpPr>
                <a:grpSpLocks/>
              </p:cNvGrpSpPr>
              <p:nvPr/>
            </p:nvGrpSpPr>
            <p:grpSpPr bwMode="auto">
              <a:xfrm>
                <a:off x="6172200" y="4267204"/>
                <a:ext cx="1219200" cy="1139826"/>
                <a:chOff x="3840" y="2960"/>
                <a:chExt cx="768" cy="718"/>
              </a:xfrm>
            </p:grpSpPr>
            <p:sp>
              <p:nvSpPr>
                <p:cNvPr id="139" name="Arc 39"/>
                <p:cNvSpPr>
                  <a:spLocks/>
                </p:cNvSpPr>
                <p:nvPr/>
              </p:nvSpPr>
              <p:spPr bwMode="auto">
                <a:xfrm>
                  <a:off x="3840" y="3025"/>
                  <a:ext cx="768" cy="653"/>
                </a:xfrm>
                <a:custGeom>
                  <a:avLst/>
                  <a:gdLst>
                    <a:gd name="G0" fmla="+- 0 0 0"/>
                    <a:gd name="G1" fmla="+- 21076 0 0"/>
                    <a:gd name="G2" fmla="+- 21600 0 0"/>
                    <a:gd name="T0" fmla="*/ 4728 w 21600"/>
                    <a:gd name="T1" fmla="*/ 0 h 24492"/>
                    <a:gd name="T2" fmla="*/ 21328 w 21600"/>
                    <a:gd name="T3" fmla="*/ 24492 h 24492"/>
                    <a:gd name="T4" fmla="*/ 0 w 21600"/>
                    <a:gd name="T5" fmla="*/ 21076 h 24492"/>
                  </a:gdLst>
                  <a:ahLst/>
                  <a:cxnLst>
                    <a:cxn ang="0">
                      <a:pos x="T0" y="T1"/>
                    </a:cxn>
                    <a:cxn ang="0">
                      <a:pos x="T2" y="T3"/>
                    </a:cxn>
                    <a:cxn ang="0">
                      <a:pos x="T4" y="T5"/>
                    </a:cxn>
                  </a:cxnLst>
                  <a:rect l="0" t="0" r="r" b="b"/>
                  <a:pathLst>
                    <a:path w="21600" h="24492" fill="none" extrusionOk="0">
                      <a:moveTo>
                        <a:pt x="4728" y="-1"/>
                      </a:moveTo>
                      <a:cubicBezTo>
                        <a:pt x="14590" y="2212"/>
                        <a:pt x="21600" y="10968"/>
                        <a:pt x="21600" y="21076"/>
                      </a:cubicBezTo>
                      <a:cubicBezTo>
                        <a:pt x="21600" y="22220"/>
                        <a:pt x="21509" y="23362"/>
                        <a:pt x="21328" y="24492"/>
                      </a:cubicBezTo>
                    </a:path>
                    <a:path w="21600" h="24492" stroke="0" extrusionOk="0">
                      <a:moveTo>
                        <a:pt x="4728" y="-1"/>
                      </a:moveTo>
                      <a:cubicBezTo>
                        <a:pt x="14590" y="2212"/>
                        <a:pt x="21600" y="10968"/>
                        <a:pt x="21600" y="21076"/>
                      </a:cubicBezTo>
                      <a:cubicBezTo>
                        <a:pt x="21600" y="22220"/>
                        <a:pt x="21509" y="23362"/>
                        <a:pt x="21328" y="24492"/>
                      </a:cubicBezTo>
                      <a:lnTo>
                        <a:pt x="0" y="21076"/>
                      </a:lnTo>
                      <a:close/>
                    </a:path>
                  </a:pathLst>
                </a:custGeom>
                <a:noFill/>
                <a:ln w="9525">
                  <a:solidFill>
                    <a:srgbClr val="0000FF"/>
                  </a:solidFill>
                  <a:round/>
                  <a:headEnd/>
                  <a:tailEnd type="triangle" w="med" len="med"/>
                </a:ln>
                <a:effectLst/>
              </p:spPr>
              <p:txBody>
                <a:bodyPr wrap="none" anchor="ctr"/>
                <a:lstStyle/>
                <a:p>
                  <a:endParaRPr lang="en-US"/>
                </a:p>
              </p:txBody>
            </p:sp>
            <p:sp>
              <p:nvSpPr>
                <p:cNvPr id="141" name="Freeform 40"/>
                <p:cNvSpPr>
                  <a:spLocks/>
                </p:cNvSpPr>
                <p:nvPr/>
              </p:nvSpPr>
              <p:spPr bwMode="auto">
                <a:xfrm>
                  <a:off x="3840" y="2960"/>
                  <a:ext cx="192" cy="160"/>
                </a:xfrm>
                <a:custGeom>
                  <a:avLst/>
                  <a:gdLst/>
                  <a:ahLst/>
                  <a:cxnLst>
                    <a:cxn ang="0">
                      <a:pos x="0" y="160"/>
                    </a:cxn>
                    <a:cxn ang="0">
                      <a:pos x="48" y="16"/>
                    </a:cxn>
                    <a:cxn ang="0">
                      <a:pos x="192" y="64"/>
                    </a:cxn>
                  </a:cxnLst>
                  <a:rect l="0" t="0" r="r" b="b"/>
                  <a:pathLst>
                    <a:path w="192" h="160">
                      <a:moveTo>
                        <a:pt x="0" y="160"/>
                      </a:moveTo>
                      <a:cubicBezTo>
                        <a:pt x="8" y="96"/>
                        <a:pt x="16" y="32"/>
                        <a:pt x="48" y="16"/>
                      </a:cubicBezTo>
                      <a:cubicBezTo>
                        <a:pt x="80" y="0"/>
                        <a:pt x="136" y="32"/>
                        <a:pt x="192" y="64"/>
                      </a:cubicBezTo>
                    </a:path>
                  </a:pathLst>
                </a:custGeom>
                <a:noFill/>
                <a:ln w="38100" cap="flat" cmpd="sng">
                  <a:solidFill>
                    <a:schemeClr val="tx1"/>
                  </a:solidFill>
                  <a:prstDash val="sysDot"/>
                  <a:round/>
                  <a:headEnd type="none" w="med" len="med"/>
                  <a:tailEnd type="triangle" w="med" len="med"/>
                </a:ln>
                <a:effectLst/>
              </p:spPr>
              <p:txBody>
                <a:bodyPr/>
                <a:lstStyle/>
                <a:p>
                  <a:endParaRPr lang="en-US"/>
                </a:p>
              </p:txBody>
            </p:sp>
          </p:grpSp>
          <p:grpSp>
            <p:nvGrpSpPr>
              <p:cNvPr id="15" name="Group 41"/>
              <p:cNvGrpSpPr>
                <a:grpSpLocks/>
              </p:cNvGrpSpPr>
              <p:nvPr/>
            </p:nvGrpSpPr>
            <p:grpSpPr bwMode="auto">
              <a:xfrm>
                <a:off x="6019800" y="4803779"/>
                <a:ext cx="1219200" cy="1139826"/>
                <a:chOff x="3792" y="3218"/>
                <a:chExt cx="768" cy="718"/>
              </a:xfrm>
            </p:grpSpPr>
            <p:sp>
              <p:nvSpPr>
                <p:cNvPr id="136" name="Arc 42"/>
                <p:cNvSpPr>
                  <a:spLocks/>
                </p:cNvSpPr>
                <p:nvPr/>
              </p:nvSpPr>
              <p:spPr bwMode="auto">
                <a:xfrm flipH="1" flipV="1">
                  <a:off x="3792" y="3218"/>
                  <a:ext cx="768" cy="653"/>
                </a:xfrm>
                <a:custGeom>
                  <a:avLst/>
                  <a:gdLst>
                    <a:gd name="G0" fmla="+- 0 0 0"/>
                    <a:gd name="G1" fmla="+- 21076 0 0"/>
                    <a:gd name="G2" fmla="+- 21600 0 0"/>
                    <a:gd name="T0" fmla="*/ 4728 w 21600"/>
                    <a:gd name="T1" fmla="*/ 0 h 24492"/>
                    <a:gd name="T2" fmla="*/ 21328 w 21600"/>
                    <a:gd name="T3" fmla="*/ 24492 h 24492"/>
                    <a:gd name="T4" fmla="*/ 0 w 21600"/>
                    <a:gd name="T5" fmla="*/ 21076 h 24492"/>
                  </a:gdLst>
                  <a:ahLst/>
                  <a:cxnLst>
                    <a:cxn ang="0">
                      <a:pos x="T0" y="T1"/>
                    </a:cxn>
                    <a:cxn ang="0">
                      <a:pos x="T2" y="T3"/>
                    </a:cxn>
                    <a:cxn ang="0">
                      <a:pos x="T4" y="T5"/>
                    </a:cxn>
                  </a:cxnLst>
                  <a:rect l="0" t="0" r="r" b="b"/>
                  <a:pathLst>
                    <a:path w="21600" h="24492" fill="none" extrusionOk="0">
                      <a:moveTo>
                        <a:pt x="4728" y="-1"/>
                      </a:moveTo>
                      <a:cubicBezTo>
                        <a:pt x="14590" y="2212"/>
                        <a:pt x="21600" y="10968"/>
                        <a:pt x="21600" y="21076"/>
                      </a:cubicBezTo>
                      <a:cubicBezTo>
                        <a:pt x="21600" y="22220"/>
                        <a:pt x="21509" y="23362"/>
                        <a:pt x="21328" y="24492"/>
                      </a:cubicBezTo>
                    </a:path>
                    <a:path w="21600" h="24492" stroke="0" extrusionOk="0">
                      <a:moveTo>
                        <a:pt x="4728" y="-1"/>
                      </a:moveTo>
                      <a:cubicBezTo>
                        <a:pt x="14590" y="2212"/>
                        <a:pt x="21600" y="10968"/>
                        <a:pt x="21600" y="21076"/>
                      </a:cubicBezTo>
                      <a:cubicBezTo>
                        <a:pt x="21600" y="22220"/>
                        <a:pt x="21509" y="23362"/>
                        <a:pt x="21328" y="24492"/>
                      </a:cubicBezTo>
                      <a:lnTo>
                        <a:pt x="0" y="21076"/>
                      </a:lnTo>
                      <a:close/>
                    </a:path>
                  </a:pathLst>
                </a:custGeom>
                <a:noFill/>
                <a:ln w="9525">
                  <a:solidFill>
                    <a:schemeClr val="accent2"/>
                  </a:solidFill>
                  <a:round/>
                  <a:headEnd/>
                  <a:tailEnd type="triangle" w="med" len="med"/>
                </a:ln>
                <a:effectLst/>
              </p:spPr>
              <p:txBody>
                <a:bodyPr wrap="none" anchor="ctr"/>
                <a:lstStyle/>
                <a:p>
                  <a:endParaRPr lang="en-US"/>
                </a:p>
              </p:txBody>
            </p:sp>
            <p:sp>
              <p:nvSpPr>
                <p:cNvPr id="137" name="Freeform 43"/>
                <p:cNvSpPr>
                  <a:spLocks/>
                </p:cNvSpPr>
                <p:nvPr/>
              </p:nvSpPr>
              <p:spPr bwMode="auto">
                <a:xfrm flipH="1" flipV="1">
                  <a:off x="4368" y="3776"/>
                  <a:ext cx="192" cy="160"/>
                </a:xfrm>
                <a:custGeom>
                  <a:avLst/>
                  <a:gdLst/>
                  <a:ahLst/>
                  <a:cxnLst>
                    <a:cxn ang="0">
                      <a:pos x="0" y="160"/>
                    </a:cxn>
                    <a:cxn ang="0">
                      <a:pos x="48" y="16"/>
                    </a:cxn>
                    <a:cxn ang="0">
                      <a:pos x="192" y="64"/>
                    </a:cxn>
                  </a:cxnLst>
                  <a:rect l="0" t="0" r="r" b="b"/>
                  <a:pathLst>
                    <a:path w="192" h="160">
                      <a:moveTo>
                        <a:pt x="0" y="160"/>
                      </a:moveTo>
                      <a:cubicBezTo>
                        <a:pt x="8" y="96"/>
                        <a:pt x="16" y="32"/>
                        <a:pt x="48" y="16"/>
                      </a:cubicBezTo>
                      <a:cubicBezTo>
                        <a:pt x="80" y="0"/>
                        <a:pt x="136" y="32"/>
                        <a:pt x="192" y="64"/>
                      </a:cubicBezTo>
                    </a:path>
                  </a:pathLst>
                </a:custGeom>
                <a:noFill/>
                <a:ln w="38100" cap="flat" cmpd="sng">
                  <a:solidFill>
                    <a:schemeClr val="tx1"/>
                  </a:solidFill>
                  <a:prstDash val="sysDot"/>
                  <a:round/>
                  <a:headEnd type="none" w="med" len="med"/>
                  <a:tailEnd type="triangle" w="med" len="med"/>
                </a:ln>
                <a:effectLst/>
              </p:spPr>
              <p:txBody>
                <a:bodyPr/>
                <a:lstStyle/>
                <a:p>
                  <a:endParaRPr lang="en-US"/>
                </a:p>
              </p:txBody>
            </p:sp>
          </p:grpSp>
        </p:grpSp>
        <p:sp>
          <p:nvSpPr>
            <p:cNvPr id="142" name="Oval 40"/>
            <p:cNvSpPr>
              <a:spLocks noChangeArrowheads="1"/>
            </p:cNvSpPr>
            <p:nvPr/>
          </p:nvSpPr>
          <p:spPr bwMode="auto">
            <a:xfrm flipH="1">
              <a:off x="11460481" y="13289281"/>
              <a:ext cx="45719" cy="45719"/>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45" name="Text Box 41"/>
            <p:cNvSpPr txBox="1">
              <a:spLocks noChangeArrowheads="1"/>
            </p:cNvSpPr>
            <p:nvPr/>
          </p:nvSpPr>
          <p:spPr bwMode="auto">
            <a:xfrm>
              <a:off x="11467752" y="13149589"/>
              <a:ext cx="890628" cy="410368"/>
            </a:xfrm>
            <a:prstGeom prst="rect">
              <a:avLst/>
            </a:prstGeom>
            <a:noFill/>
            <a:ln w="9525">
              <a:noFill/>
              <a:miter lim="800000"/>
              <a:headEnd/>
              <a:tailEnd/>
            </a:ln>
            <a:effectLst/>
          </p:spPr>
          <p:txBody>
            <a:bodyPr wrap="none">
              <a:spAutoFit/>
            </a:bodyPr>
            <a:lstStyle/>
            <a:p>
              <a:r>
                <a:rPr lang="en-US" sz="400" dirty="0" err="1">
                  <a:latin typeface="Verdana" pitchFamily="34" charset="0"/>
                </a:rPr>
                <a:t>eq</a:t>
              </a:r>
              <a:r>
                <a:rPr lang="en-US" sz="400" dirty="0">
                  <a:latin typeface="Verdana" pitchFamily="34" charset="0"/>
                </a:rPr>
                <a:t> </a:t>
              </a:r>
              <a:r>
                <a:rPr lang="en-US" sz="400" dirty="0" smtClean="0">
                  <a:latin typeface="Verdana" pitchFamily="34" charset="0"/>
                </a:rPr>
                <a:t>3</a:t>
              </a:r>
              <a:endParaRPr lang="en-US" sz="400" dirty="0">
                <a:latin typeface="Verdana" pitchFamily="34" charset="0"/>
              </a:endParaRPr>
            </a:p>
          </p:txBody>
        </p:sp>
        <p:sp>
          <p:nvSpPr>
            <p:cNvPr id="147" name="Oval 34"/>
            <p:cNvSpPr>
              <a:spLocks noChangeArrowheads="1"/>
            </p:cNvSpPr>
            <p:nvPr/>
          </p:nvSpPr>
          <p:spPr bwMode="auto">
            <a:xfrm>
              <a:off x="11201400" y="13111655"/>
              <a:ext cx="68386" cy="70945"/>
            </a:xfrm>
            <a:prstGeom prst="ellipse">
              <a:avLst/>
            </a:prstGeom>
            <a:solidFill>
              <a:schemeClr val="accent2"/>
            </a:solidFill>
            <a:ln w="9525">
              <a:solidFill>
                <a:schemeClr val="tx1"/>
              </a:solidFill>
              <a:round/>
              <a:headEnd/>
              <a:tailEnd/>
            </a:ln>
            <a:effectLst/>
          </p:spPr>
          <p:txBody>
            <a:bodyPr wrap="none" anchor="ctr"/>
            <a:lstStyle/>
            <a:p>
              <a:endParaRPr lang="en-US"/>
            </a:p>
          </p:txBody>
        </p:sp>
      </p:grpSp>
      <p:sp>
        <p:nvSpPr>
          <p:cNvPr id="41" name="Rectangle 2"/>
          <p:cNvSpPr txBox="1">
            <a:spLocks noChangeArrowheads="1"/>
          </p:cNvSpPr>
          <p:nvPr/>
        </p:nvSpPr>
        <p:spPr bwMode="auto">
          <a:xfrm>
            <a:off x="7670800" y="76200"/>
            <a:ext cx="1422400" cy="457200"/>
          </a:xfrm>
          <a:prstGeom prst="rect">
            <a:avLst/>
          </a:prstGeom>
          <a:noFill/>
          <a:ln w="9525">
            <a:noFill/>
            <a:miter lim="800000"/>
            <a:headEnd/>
            <a:tailEnd/>
          </a:ln>
          <a:effectLst/>
        </p:spPr>
        <p:txBody>
          <a:bodyPr vert="horz" wrap="square" lIns="87454" tIns="43727" rIns="87454" bIns="43727" numCol="1" anchor="b" anchorCtr="0" compatLnSpc="1">
            <a:prstTxWarp prst="textNoShape">
              <a:avLst/>
            </a:prstTxWarp>
          </a:bodyPr>
          <a:lstStyle/>
          <a:p>
            <a:pPr algn="r" defTabSz="874412"/>
            <a:r>
              <a:rPr lang="en-US" sz="2000" b="1" kern="0" dirty="0" smtClean="0">
                <a:solidFill>
                  <a:srgbClr val="FF0000"/>
                </a:solidFill>
                <a:latin typeface="Times New Roman" pitchFamily="18" charset="0"/>
                <a:ea typeface="+mj-ea"/>
                <a:cs typeface="Times New Roman" pitchFamily="18" charset="0"/>
              </a:rPr>
              <a:t>Lee Center</a:t>
            </a:r>
          </a:p>
        </p:txBody>
      </p:sp>
      <p:pic>
        <p:nvPicPr>
          <p:cNvPr id="10" name="Picture 15"/>
          <p:cNvPicPr>
            <a:picLocks noChangeAspect="1" noChangeArrowheads="1"/>
          </p:cNvPicPr>
          <p:nvPr/>
        </p:nvPicPr>
        <p:blipFill>
          <a:blip r:embed="rId35" cstate="print"/>
          <a:srcRect/>
          <a:stretch>
            <a:fillRect/>
          </a:stretch>
        </p:blipFill>
        <p:spPr bwMode="auto">
          <a:xfrm>
            <a:off x="2438400" y="5514975"/>
            <a:ext cx="2020869" cy="1114537"/>
          </a:xfrm>
          <a:prstGeom prst="rect">
            <a:avLst/>
          </a:prstGeom>
          <a:noFill/>
          <a:ln w="9525">
            <a:noFill/>
            <a:miter lim="800000"/>
            <a:headEnd/>
            <a:tailEnd/>
          </a:ln>
          <a:effectLst/>
        </p:spPr>
      </p:pic>
      <p:pic>
        <p:nvPicPr>
          <p:cNvPr id="103439" name="Picture 15" descr="image">
            <a:hlinkClick r:id="rId36"/>
          </p:cNvPr>
          <p:cNvPicPr>
            <a:picLocks noChangeAspect="1" noChangeArrowheads="1"/>
          </p:cNvPicPr>
          <p:nvPr/>
        </p:nvPicPr>
        <p:blipFill>
          <a:blip r:embed="rId37"/>
          <a:srcRect/>
          <a:stretch>
            <a:fillRect/>
          </a:stretch>
        </p:blipFill>
        <p:spPr bwMode="auto">
          <a:xfrm>
            <a:off x="6248400" y="0"/>
            <a:ext cx="762000" cy="1076326"/>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fld id="{030964EA-E596-44EF-A147-DF8669AFF007}" type="slidenum">
              <a:rPr lang="en-US" smtClean="0"/>
              <a:pPr/>
              <a:t>16</a:t>
            </a:fld>
            <a:endParaRPr lang="en-US"/>
          </a:p>
        </p:txBody>
      </p:sp>
      <p:graphicFrame>
        <p:nvGraphicFramePr>
          <p:cNvPr id="4" name="Object 3">
            <a:hlinkClick r:id="" action="ppaction://ole?verb=0"/>
          </p:cNvPr>
          <p:cNvGraphicFramePr>
            <a:graphicFrameLocks noChangeAspect="1"/>
          </p:cNvGraphicFramePr>
          <p:nvPr/>
        </p:nvGraphicFramePr>
        <p:xfrm>
          <a:off x="38100" y="38100"/>
          <a:ext cx="9004300" cy="6756400"/>
        </p:xfrm>
        <a:graphic>
          <a:graphicData uri="http://schemas.openxmlformats.org/presentationml/2006/ole">
            <p:oleObj spid="_x0000_s107522" name="Presentation" r:id="rId3" imgW="9002310" imgH="6751386" progId="PowerPoint.Show.12">
              <p:embed/>
            </p:oleObj>
          </a:graphicData>
        </a:graphic>
      </p:graphicFrame>
      <p:pic>
        <p:nvPicPr>
          <p:cNvPr id="107524" name="Picture 4" descr="image">
            <a:hlinkClick r:id="rId4"/>
          </p:cNvPr>
          <p:cNvPicPr>
            <a:picLocks noChangeAspect="1" noChangeArrowheads="1"/>
          </p:cNvPicPr>
          <p:nvPr/>
        </p:nvPicPr>
        <p:blipFill>
          <a:blip r:embed="rId5"/>
          <a:srcRect/>
          <a:stretch>
            <a:fillRect/>
          </a:stretch>
        </p:blipFill>
        <p:spPr bwMode="auto">
          <a:xfrm>
            <a:off x="8382000" y="0"/>
            <a:ext cx="762000" cy="1076326"/>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final2.jpg"/>
          <p:cNvPicPr>
            <a:picLocks noChangeAspect="1"/>
          </p:cNvPicPr>
          <p:nvPr/>
        </p:nvPicPr>
        <p:blipFill>
          <a:blip r:embed="rId4" cstate="print"/>
          <a:stretch>
            <a:fillRect/>
          </a:stretch>
        </p:blipFill>
        <p:spPr>
          <a:xfrm>
            <a:off x="152400" y="4540167"/>
            <a:ext cx="4422033" cy="2241633"/>
          </a:xfrm>
          <a:prstGeom prst="rect">
            <a:avLst/>
          </a:prstGeom>
        </p:spPr>
      </p:pic>
      <p:sp>
        <p:nvSpPr>
          <p:cNvPr id="5" name="TextBox 4"/>
          <p:cNvSpPr txBox="1"/>
          <p:nvPr/>
        </p:nvSpPr>
        <p:spPr>
          <a:xfrm>
            <a:off x="457200" y="635372"/>
            <a:ext cx="3886200" cy="6119624"/>
          </a:xfrm>
          <a:prstGeom prst="rect">
            <a:avLst/>
          </a:prstGeom>
          <a:noFill/>
          <a:ln w="6350">
            <a:solidFill>
              <a:schemeClr val="tx1"/>
            </a:solidFill>
          </a:ln>
        </p:spPr>
        <p:txBody>
          <a:bodyPr wrap="square" rtlCol="0">
            <a:spAutoFit/>
          </a:bodyPr>
          <a:lstStyle/>
          <a:p>
            <a:pPr>
              <a:spcAft>
                <a:spcPts val="400"/>
              </a:spcAft>
            </a:pPr>
            <a:r>
              <a:rPr lang="en-US" sz="1400" b="1" dirty="0" smtClean="0"/>
              <a:t>Security against active adversaries</a:t>
            </a:r>
          </a:p>
          <a:p>
            <a:pPr>
              <a:spcAft>
                <a:spcPts val="400"/>
              </a:spcAft>
            </a:pPr>
            <a:r>
              <a:rPr lang="en-US" sz="1200" b="1" dirty="0" smtClean="0"/>
              <a:t>Problem description: </a:t>
            </a:r>
            <a:r>
              <a:rPr lang="en-US" sz="1200" dirty="0" smtClean="0"/>
              <a:t>reliable communication over networks with adversaries that can arbitrarily corrupt information on limited but unknown portions of the network</a:t>
            </a:r>
          </a:p>
          <a:p>
            <a:pPr>
              <a:spcAft>
                <a:spcPts val="300"/>
              </a:spcAft>
            </a:pPr>
            <a:r>
              <a:rPr lang="en-US" sz="1200" b="1" dirty="0" smtClean="0"/>
              <a:t>Some recent results:</a:t>
            </a:r>
          </a:p>
          <a:p>
            <a:pPr marL="112713" indent="-112713">
              <a:spcAft>
                <a:spcPts val="300"/>
              </a:spcAft>
              <a:buFont typeface="Arial" pitchFamily="34" charset="0"/>
              <a:buChar char="•"/>
            </a:pPr>
            <a:r>
              <a:rPr lang="en-US" sz="1200" dirty="0" smtClean="0"/>
              <a:t>Multiple source multicast, homogenous error model:</a:t>
            </a:r>
          </a:p>
          <a:p>
            <a:pPr marL="282575" lvl="1" indent="-112713">
              <a:spcAft>
                <a:spcPts val="300"/>
              </a:spcAft>
              <a:buFont typeface="Arial" pitchFamily="34" charset="0"/>
              <a:buChar char="•"/>
            </a:pPr>
            <a:r>
              <a:rPr lang="en-US" sz="1200" dirty="0" smtClean="0"/>
              <a:t> Characterization of capacity region – showed that coding in the network allows redundant capacity to be shared among multiple sources, achieving the same transmission rates as if each source had exclusive use of the redundant capacity</a:t>
            </a:r>
          </a:p>
          <a:p>
            <a:pPr marL="282575" lvl="1" indent="-112713">
              <a:spcAft>
                <a:spcPts val="300"/>
              </a:spcAft>
              <a:buFont typeface="Arial" pitchFamily="34" charset="0"/>
              <a:buChar char="•"/>
            </a:pPr>
            <a:r>
              <a:rPr lang="en-US" sz="1200" dirty="0"/>
              <a:t>C</a:t>
            </a:r>
            <a:r>
              <a:rPr lang="en-US" sz="1200" dirty="0" smtClean="0"/>
              <a:t>apacity-achieving polynomial-complexity code construction </a:t>
            </a:r>
          </a:p>
          <a:p>
            <a:pPr marL="112713" indent="-112713">
              <a:spcAft>
                <a:spcPts val="300"/>
              </a:spcAft>
              <a:buFont typeface="Arial" pitchFamily="34" charset="0"/>
              <a:buChar char="•"/>
            </a:pPr>
            <a:r>
              <a:rPr lang="en-US" sz="1200" dirty="0" smtClean="0"/>
              <a:t>Non-homogenous error model: new nonlinear coding strategies and outer bounds on capacity</a:t>
            </a:r>
          </a:p>
          <a:p>
            <a:pPr marL="112713" lvl="1" indent="-112713">
              <a:spcAft>
                <a:spcPts val="300"/>
              </a:spcAft>
              <a:buFont typeface="Arial" pitchFamily="34" charset="0"/>
              <a:buChar char="•"/>
            </a:pPr>
            <a:r>
              <a:rPr lang="en-US" sz="1200" dirty="0" smtClean="0"/>
              <a:t>Fountain-like network error correction code construction, which can be combined with cryptographic signatures (which are computationally more expensive) in a hybrid strategy useful in computationally limited settings</a:t>
            </a:r>
          </a:p>
          <a:p>
            <a:pPr marL="112713" lvl="1" indent="-112713">
              <a:spcAft>
                <a:spcPts val="300"/>
              </a:spcAft>
              <a:buFont typeface="Arial" pitchFamily="34" charset="0"/>
              <a:buChar char="•"/>
            </a:pPr>
            <a:endParaRPr lang="en-US" sz="1200" dirty="0"/>
          </a:p>
          <a:p>
            <a:pPr marL="112713" lvl="1" indent="-112713">
              <a:spcAft>
                <a:spcPts val="300"/>
              </a:spcAft>
              <a:buFont typeface="Arial" pitchFamily="34" charset="0"/>
              <a:buChar char="•"/>
            </a:pPr>
            <a:endParaRPr lang="en-US" sz="1200" dirty="0" smtClean="0"/>
          </a:p>
          <a:p>
            <a:pPr marL="112713" lvl="1" indent="-112713">
              <a:spcAft>
                <a:spcPts val="300"/>
              </a:spcAft>
              <a:buFont typeface="Arial" pitchFamily="34" charset="0"/>
              <a:buChar char="•"/>
            </a:pPr>
            <a:endParaRPr lang="en-US" sz="1200" dirty="0"/>
          </a:p>
          <a:p>
            <a:pPr marL="112713" lvl="1" indent="-112713">
              <a:spcAft>
                <a:spcPts val="300"/>
              </a:spcAft>
              <a:buFont typeface="Arial" pitchFamily="34" charset="0"/>
              <a:buChar char="•"/>
            </a:pPr>
            <a:endParaRPr lang="en-US" sz="1200" dirty="0" smtClean="0"/>
          </a:p>
          <a:p>
            <a:pPr marL="112713" lvl="1" indent="-112713">
              <a:spcAft>
                <a:spcPts val="300"/>
              </a:spcAft>
              <a:buFont typeface="Arial" pitchFamily="34" charset="0"/>
              <a:buChar char="•"/>
            </a:pPr>
            <a:endParaRPr lang="en-US" sz="1200" dirty="0"/>
          </a:p>
          <a:p>
            <a:pPr marL="112713" lvl="1" indent="-112713">
              <a:spcAft>
                <a:spcPts val="300"/>
              </a:spcAft>
              <a:buFont typeface="Arial" pitchFamily="34" charset="0"/>
              <a:buChar char="•"/>
            </a:pPr>
            <a:endParaRPr lang="en-US" sz="1200" dirty="0" smtClean="0"/>
          </a:p>
          <a:p>
            <a:pPr marL="112713" lvl="1" indent="-112713">
              <a:spcAft>
                <a:spcPts val="300"/>
              </a:spcAft>
              <a:buFont typeface="Arial" pitchFamily="34" charset="0"/>
              <a:buChar char="•"/>
            </a:pPr>
            <a:endParaRPr lang="en-US" sz="1200" dirty="0" smtClean="0"/>
          </a:p>
          <a:p>
            <a:pPr>
              <a:spcAft>
                <a:spcPts val="400"/>
              </a:spcAft>
            </a:pPr>
            <a:endParaRPr lang="en-US" sz="1200" dirty="0"/>
          </a:p>
        </p:txBody>
      </p:sp>
      <p:sp>
        <p:nvSpPr>
          <p:cNvPr id="6" name="TextBox 5"/>
          <p:cNvSpPr txBox="1"/>
          <p:nvPr/>
        </p:nvSpPr>
        <p:spPr>
          <a:xfrm>
            <a:off x="4572000" y="5016445"/>
            <a:ext cx="3886200" cy="1741502"/>
          </a:xfrm>
          <a:prstGeom prst="rect">
            <a:avLst/>
          </a:prstGeom>
          <a:noFill/>
          <a:ln w="6350">
            <a:solidFill>
              <a:schemeClr val="tx1"/>
            </a:solidFill>
          </a:ln>
        </p:spPr>
        <p:txBody>
          <a:bodyPr wrap="square" rtlCol="0">
            <a:spAutoFit/>
          </a:bodyPr>
          <a:lstStyle/>
          <a:p>
            <a:pPr>
              <a:spcAft>
                <a:spcPts val="400"/>
              </a:spcAft>
            </a:pPr>
            <a:r>
              <a:rPr lang="en-US" sz="1400" b="1" dirty="0" smtClean="0"/>
              <a:t>Peer-to-peer networks</a:t>
            </a:r>
          </a:p>
          <a:p>
            <a:pPr>
              <a:spcAft>
                <a:spcPts val="400"/>
              </a:spcAft>
            </a:pPr>
            <a:r>
              <a:rPr lang="en-US" sz="1200" b="1" dirty="0" smtClean="0"/>
              <a:t>Problem description: </a:t>
            </a:r>
            <a:r>
              <a:rPr lang="en-US" sz="1200" dirty="0"/>
              <a:t> </a:t>
            </a:r>
            <a:r>
              <a:rPr lang="en-US" sz="1200" dirty="0" smtClean="0"/>
              <a:t>modeling and analysis of peer-to-peer networks</a:t>
            </a:r>
          </a:p>
          <a:p>
            <a:pPr>
              <a:spcAft>
                <a:spcPts val="300"/>
              </a:spcAft>
            </a:pPr>
            <a:r>
              <a:rPr lang="en-US" sz="1200" b="1" dirty="0" smtClean="0"/>
              <a:t>Some recent results:</a:t>
            </a:r>
          </a:p>
          <a:p>
            <a:pPr marL="112713" indent="-112713">
              <a:spcAft>
                <a:spcPts val="400"/>
              </a:spcAft>
              <a:buFont typeface="Arial" pitchFamily="34" charset="0"/>
              <a:buChar char="•"/>
            </a:pPr>
            <a:r>
              <a:rPr lang="en-US" sz="1200" dirty="0" smtClean="0"/>
              <a:t>Showed various properties of the optimal strategies under different conditions, including static and dynamically changing scenarios and reciprocity constraints, using a coding optimization approach</a:t>
            </a:r>
            <a:endParaRPr lang="en-US" sz="1200" dirty="0"/>
          </a:p>
        </p:txBody>
      </p:sp>
      <p:sp>
        <p:nvSpPr>
          <p:cNvPr id="7" name="TextBox 6"/>
          <p:cNvSpPr txBox="1"/>
          <p:nvPr/>
        </p:nvSpPr>
        <p:spPr>
          <a:xfrm>
            <a:off x="4572000" y="630866"/>
            <a:ext cx="3886200" cy="4367862"/>
          </a:xfrm>
          <a:prstGeom prst="rect">
            <a:avLst/>
          </a:prstGeom>
          <a:noFill/>
          <a:ln w="6350">
            <a:solidFill>
              <a:schemeClr val="tx1"/>
            </a:solidFill>
          </a:ln>
        </p:spPr>
        <p:txBody>
          <a:bodyPr wrap="square" rtlCol="0">
            <a:spAutoFit/>
          </a:bodyPr>
          <a:lstStyle/>
          <a:p>
            <a:pPr>
              <a:spcAft>
                <a:spcPts val="400"/>
              </a:spcAft>
            </a:pPr>
            <a:r>
              <a:rPr lang="en-US" sz="1400" b="1" dirty="0" smtClean="0"/>
              <a:t>Robust distributed </a:t>
            </a:r>
            <a:r>
              <a:rPr lang="en-US" sz="1400" b="1" dirty="0" smtClean="0"/>
              <a:t>storage</a:t>
            </a:r>
            <a:endParaRPr lang="en-US" sz="1400" b="1" dirty="0" smtClean="0"/>
          </a:p>
          <a:p>
            <a:pPr>
              <a:spcAft>
                <a:spcPts val="400"/>
              </a:spcAft>
            </a:pPr>
            <a:r>
              <a:rPr lang="en-US" sz="1200" b="1" dirty="0" smtClean="0"/>
              <a:t>Problem description: </a:t>
            </a:r>
            <a:r>
              <a:rPr lang="en-US" sz="1200" dirty="0"/>
              <a:t> </a:t>
            </a:r>
            <a:r>
              <a:rPr lang="en-US" sz="1200" dirty="0" smtClean="0"/>
              <a:t>efficient storage of information across multiple storage nodes, for robustness to node failures/mobility</a:t>
            </a:r>
          </a:p>
          <a:p>
            <a:pPr>
              <a:spcAft>
                <a:spcPts val="300"/>
              </a:spcAft>
            </a:pPr>
            <a:r>
              <a:rPr lang="en-US" sz="1200" b="1" dirty="0" smtClean="0"/>
              <a:t>Some recent results:</a:t>
            </a:r>
          </a:p>
          <a:p>
            <a:pPr marL="112713" indent="-112713">
              <a:spcAft>
                <a:spcPts val="300"/>
              </a:spcAft>
              <a:buFont typeface="Arial" pitchFamily="34" charset="0"/>
              <a:buChar char="•"/>
            </a:pPr>
            <a:r>
              <a:rPr lang="en-US" sz="1200" dirty="0" smtClean="0"/>
              <a:t>Dominant storage cost, probabilistic failure model: characterization of optimal-cost storage allocation in the low and high probability of success regimes</a:t>
            </a:r>
            <a:endParaRPr lang="en-US" sz="1200" dirty="0"/>
          </a:p>
          <a:p>
            <a:pPr marL="112713" indent="-112713">
              <a:spcAft>
                <a:spcPts val="300"/>
              </a:spcAft>
              <a:buFont typeface="Arial" pitchFamily="34" charset="0"/>
              <a:buChar char="•"/>
            </a:pPr>
            <a:endParaRPr lang="en-US" sz="1200" dirty="0" smtClean="0"/>
          </a:p>
          <a:p>
            <a:pPr marL="112713" indent="-112713">
              <a:spcAft>
                <a:spcPts val="300"/>
              </a:spcAft>
              <a:buFont typeface="Arial" pitchFamily="34" charset="0"/>
              <a:buChar char="•"/>
            </a:pPr>
            <a:endParaRPr lang="en-US" sz="1200" dirty="0" smtClean="0"/>
          </a:p>
          <a:p>
            <a:pPr marL="112713" indent="-112713">
              <a:spcAft>
                <a:spcPts val="300"/>
              </a:spcAft>
              <a:buFont typeface="Arial" pitchFamily="34" charset="0"/>
              <a:buChar char="•"/>
            </a:pPr>
            <a:endParaRPr lang="en-US" sz="1200" dirty="0"/>
          </a:p>
          <a:p>
            <a:pPr marL="112713" indent="-112713">
              <a:spcAft>
                <a:spcPts val="300"/>
              </a:spcAft>
              <a:buFont typeface="Arial" pitchFamily="34" charset="0"/>
              <a:buChar char="•"/>
            </a:pPr>
            <a:endParaRPr lang="en-US" sz="1200" dirty="0" smtClean="0"/>
          </a:p>
          <a:p>
            <a:pPr marL="112713" indent="-112713">
              <a:spcAft>
                <a:spcPts val="300"/>
              </a:spcAft>
              <a:buFont typeface="Arial" pitchFamily="34" charset="0"/>
              <a:buChar char="•"/>
            </a:pPr>
            <a:endParaRPr lang="en-US" sz="1200" dirty="0"/>
          </a:p>
          <a:p>
            <a:pPr marL="112713" indent="-112713">
              <a:spcAft>
                <a:spcPts val="300"/>
              </a:spcAft>
              <a:buFont typeface="Arial" pitchFamily="34" charset="0"/>
              <a:buChar char="•"/>
            </a:pPr>
            <a:endParaRPr lang="en-US" sz="1200" dirty="0" smtClean="0"/>
          </a:p>
          <a:p>
            <a:pPr marL="112713" indent="-112713">
              <a:spcAft>
                <a:spcPts val="300"/>
              </a:spcAft>
            </a:pPr>
            <a:endParaRPr lang="en-US" sz="1200" dirty="0" smtClean="0"/>
          </a:p>
          <a:p>
            <a:pPr>
              <a:spcAft>
                <a:spcPts val="400"/>
              </a:spcAft>
            </a:pPr>
            <a:endParaRPr lang="en-US" sz="1200" dirty="0" smtClean="0"/>
          </a:p>
          <a:p>
            <a:pPr>
              <a:spcAft>
                <a:spcPts val="400"/>
              </a:spcAft>
            </a:pPr>
            <a:endParaRPr lang="en-US" sz="1200" dirty="0" smtClean="0"/>
          </a:p>
          <a:p>
            <a:pPr marL="117475" indent="-117475">
              <a:spcAft>
                <a:spcPts val="400"/>
              </a:spcAft>
              <a:buFont typeface="Arial" pitchFamily="34" charset="0"/>
              <a:buChar char="•"/>
            </a:pPr>
            <a:r>
              <a:rPr lang="en-US" sz="1200" dirty="0" smtClean="0"/>
              <a:t>Moderate mobility model: approximate optimization approach trading off dissemination/storage cost against recovery performance </a:t>
            </a:r>
          </a:p>
        </p:txBody>
      </p:sp>
      <p:grpSp>
        <p:nvGrpSpPr>
          <p:cNvPr id="2" name="Group 3"/>
          <p:cNvGrpSpPr/>
          <p:nvPr/>
        </p:nvGrpSpPr>
        <p:grpSpPr>
          <a:xfrm>
            <a:off x="2895600" y="5379422"/>
            <a:ext cx="1219200" cy="1143000"/>
            <a:chOff x="914400" y="990600"/>
            <a:chExt cx="3030538" cy="3536950"/>
          </a:xfrm>
        </p:grpSpPr>
        <p:grpSp>
          <p:nvGrpSpPr>
            <p:cNvPr id="3" name="Group 73"/>
            <p:cNvGrpSpPr/>
            <p:nvPr/>
          </p:nvGrpSpPr>
          <p:grpSpPr>
            <a:xfrm>
              <a:off x="1295400" y="1371600"/>
              <a:ext cx="2133600" cy="2895600"/>
              <a:chOff x="1295400" y="1371600"/>
              <a:chExt cx="2133600" cy="2895600"/>
            </a:xfrm>
          </p:grpSpPr>
          <p:grpSp>
            <p:nvGrpSpPr>
              <p:cNvPr id="4" name="Group 46"/>
              <p:cNvGrpSpPr/>
              <p:nvPr/>
            </p:nvGrpSpPr>
            <p:grpSpPr>
              <a:xfrm rot="10800000">
                <a:off x="1448594" y="3200400"/>
                <a:ext cx="1828800" cy="914400"/>
                <a:chOff x="5943600" y="2590800"/>
                <a:chExt cx="1828800" cy="914400"/>
              </a:xfrm>
            </p:grpSpPr>
            <p:cxnSp>
              <p:nvCxnSpPr>
                <p:cNvPr id="32" name="Straight Connector 31"/>
                <p:cNvCxnSpPr/>
                <p:nvPr/>
              </p:nvCxnSpPr>
              <p:spPr>
                <a:xfrm>
                  <a:off x="5943600" y="2590800"/>
                  <a:ext cx="914400" cy="9144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858000" y="2667000"/>
                  <a:ext cx="914400" cy="83820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8" name="Group 47"/>
              <p:cNvGrpSpPr/>
              <p:nvPr/>
            </p:nvGrpSpPr>
            <p:grpSpPr>
              <a:xfrm>
                <a:off x="1448594" y="2286000"/>
                <a:ext cx="1828800" cy="914400"/>
                <a:chOff x="5943600" y="2590800"/>
                <a:chExt cx="1828800" cy="914400"/>
              </a:xfrm>
            </p:grpSpPr>
            <p:cxnSp>
              <p:nvCxnSpPr>
                <p:cNvPr id="30" name="Straight Connector 29"/>
                <p:cNvCxnSpPr/>
                <p:nvPr/>
              </p:nvCxnSpPr>
              <p:spPr>
                <a:xfrm>
                  <a:off x="5943600" y="2590800"/>
                  <a:ext cx="914400" cy="9144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858000" y="2667000"/>
                  <a:ext cx="914400" cy="83820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15" name="Oval 14"/>
              <p:cNvSpPr/>
              <p:nvPr/>
            </p:nvSpPr>
            <p:spPr>
              <a:xfrm>
                <a:off x="2210594" y="30480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rot="5400000">
                <a:off x="572294" y="3162300"/>
                <a:ext cx="1752600" cy="158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2401094" y="3238500"/>
                <a:ext cx="1752600" cy="158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8" name="Block Arc 17"/>
              <p:cNvSpPr/>
              <p:nvPr/>
            </p:nvSpPr>
            <p:spPr>
              <a:xfrm rot="10800000">
                <a:off x="2133600" y="3352800"/>
                <a:ext cx="533400" cy="304800"/>
              </a:xfrm>
              <a:prstGeom prst="blockArc">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lock Arc 18"/>
              <p:cNvSpPr/>
              <p:nvPr/>
            </p:nvSpPr>
            <p:spPr>
              <a:xfrm rot="10800000">
                <a:off x="2057400" y="3429000"/>
                <a:ext cx="685800" cy="381000"/>
              </a:xfrm>
              <a:prstGeom prst="blockArc">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10800000">
                <a:off x="1981200" y="3581400"/>
                <a:ext cx="838200" cy="381000"/>
              </a:xfrm>
              <a:prstGeom prst="blockArc">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21" name="Object 20"/>
              <p:cNvGraphicFramePr>
                <a:graphicFrameLocks noChangeAspect="1"/>
              </p:cNvGraphicFramePr>
              <p:nvPr/>
            </p:nvGraphicFramePr>
            <p:xfrm>
              <a:off x="2209800" y="2514600"/>
              <a:ext cx="387350" cy="463550"/>
            </p:xfrm>
            <a:graphic>
              <a:graphicData uri="http://schemas.openxmlformats.org/presentationml/2006/ole">
                <p:oleObj spid="_x0000_s108546" name="Equation" r:id="rId5" imgW="164880" imgH="164880" progId="Equation.3">
                  <p:embed/>
                </p:oleObj>
              </a:graphicData>
            </a:graphic>
          </p:graphicFrame>
          <p:grpSp>
            <p:nvGrpSpPr>
              <p:cNvPr id="9" name="Group 63"/>
              <p:cNvGrpSpPr/>
              <p:nvPr/>
            </p:nvGrpSpPr>
            <p:grpSpPr>
              <a:xfrm rot="10800000">
                <a:off x="1447800" y="1447800"/>
                <a:ext cx="1828800" cy="914400"/>
                <a:chOff x="5943600" y="2590800"/>
                <a:chExt cx="1828800" cy="914400"/>
              </a:xfrm>
            </p:grpSpPr>
            <p:cxnSp>
              <p:nvCxnSpPr>
                <p:cNvPr id="28" name="Straight Connector 27"/>
                <p:cNvCxnSpPr/>
                <p:nvPr/>
              </p:nvCxnSpPr>
              <p:spPr>
                <a:xfrm>
                  <a:off x="5943600" y="2590800"/>
                  <a:ext cx="914400" cy="9144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6858000" y="2667000"/>
                  <a:ext cx="914400" cy="838200"/>
                </a:xfrm>
                <a:prstGeom prst="line">
                  <a:avLst/>
                </a:prstGeom>
                <a:ln w="25400">
                  <a:round/>
                  <a:headEnd type="none"/>
                  <a:tailEnd type="none" w="lg" len="lg"/>
                </a:ln>
              </p:spPr>
              <p:style>
                <a:lnRef idx="1">
                  <a:schemeClr val="accent1"/>
                </a:lnRef>
                <a:fillRef idx="0">
                  <a:schemeClr val="accent1"/>
                </a:fillRef>
                <a:effectRef idx="0">
                  <a:schemeClr val="accent1"/>
                </a:effectRef>
                <a:fontRef idx="minor">
                  <a:schemeClr val="tx1"/>
                </a:fontRef>
              </p:style>
            </p:cxnSp>
          </p:grpSp>
          <p:sp>
            <p:nvSpPr>
              <p:cNvPr id="23" name="Oval 22"/>
              <p:cNvSpPr/>
              <p:nvPr/>
            </p:nvSpPr>
            <p:spPr>
              <a:xfrm>
                <a:off x="2209800" y="1371600"/>
                <a:ext cx="304800" cy="3048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124200" y="3962400"/>
                <a:ext cx="304800" cy="3048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295400" y="3886200"/>
                <a:ext cx="304800" cy="3048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124200" y="2209800"/>
                <a:ext cx="304800" cy="30480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295400" y="2133600"/>
                <a:ext cx="304800" cy="30480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0" name="Object 9"/>
            <p:cNvGraphicFramePr>
              <a:graphicFrameLocks noChangeAspect="1"/>
            </p:cNvGraphicFramePr>
            <p:nvPr/>
          </p:nvGraphicFramePr>
          <p:xfrm>
            <a:off x="1905000" y="990600"/>
            <a:ext cx="949614" cy="298450"/>
          </p:xfrm>
          <a:graphic>
            <a:graphicData uri="http://schemas.openxmlformats.org/presentationml/2006/ole">
              <p:oleObj spid="_x0000_s108547" name="Equation" r:id="rId6" imgW="444240" imgH="139680" progId="Equation.3">
                <p:embed/>
              </p:oleObj>
            </a:graphicData>
          </a:graphic>
        </p:graphicFrame>
        <p:graphicFrame>
          <p:nvGraphicFramePr>
            <p:cNvPr id="11" name="Object 10"/>
            <p:cNvGraphicFramePr>
              <a:graphicFrameLocks noChangeAspect="1"/>
            </p:cNvGraphicFramePr>
            <p:nvPr/>
          </p:nvGraphicFramePr>
          <p:xfrm>
            <a:off x="914400" y="4114800"/>
            <a:ext cx="655545" cy="412750"/>
          </p:xfrm>
          <a:graphic>
            <a:graphicData uri="http://schemas.openxmlformats.org/presentationml/2006/ole">
              <p:oleObj spid="_x0000_s108548" name="Equation" r:id="rId7" imgW="342720" imgH="215640" progId="Equation.3">
                <p:embed/>
              </p:oleObj>
            </a:graphicData>
          </a:graphic>
        </p:graphicFrame>
        <p:graphicFrame>
          <p:nvGraphicFramePr>
            <p:cNvPr id="12" name="Object 5"/>
            <p:cNvGraphicFramePr>
              <a:graphicFrameLocks noChangeAspect="1"/>
            </p:cNvGraphicFramePr>
            <p:nvPr/>
          </p:nvGraphicFramePr>
          <p:xfrm>
            <a:off x="3263900" y="4114800"/>
            <a:ext cx="681038" cy="412750"/>
          </p:xfrm>
          <a:graphic>
            <a:graphicData uri="http://schemas.openxmlformats.org/presentationml/2006/ole">
              <p:oleObj spid="_x0000_s108549" name="Equation" r:id="rId8" imgW="355320" imgH="215640" progId="Equation.3">
                <p:embed/>
              </p:oleObj>
            </a:graphicData>
          </a:graphic>
        </p:graphicFrame>
      </p:grpSp>
      <p:pic>
        <p:nvPicPr>
          <p:cNvPr id="38" name="Picture 37" descr="fig_regionplot1.eps"/>
          <p:cNvPicPr>
            <a:picLocks noChangeAspect="1"/>
          </p:cNvPicPr>
          <p:nvPr/>
        </p:nvPicPr>
        <p:blipFill>
          <a:blip r:embed="rId9" cstate="print"/>
          <a:stretch>
            <a:fillRect/>
          </a:stretch>
        </p:blipFill>
        <p:spPr>
          <a:xfrm>
            <a:off x="5052099" y="2286000"/>
            <a:ext cx="2644101" cy="1958969"/>
          </a:xfrm>
          <a:prstGeom prst="rect">
            <a:avLst/>
          </a:prstGeom>
        </p:spPr>
      </p:pic>
      <p:sp>
        <p:nvSpPr>
          <p:cNvPr id="39" name="TextBox 38"/>
          <p:cNvSpPr txBox="1"/>
          <p:nvPr/>
        </p:nvSpPr>
        <p:spPr>
          <a:xfrm>
            <a:off x="7191294" y="2601442"/>
            <a:ext cx="685800" cy="307777"/>
          </a:xfrm>
          <a:prstGeom prst="rect">
            <a:avLst/>
          </a:prstGeom>
          <a:noFill/>
        </p:spPr>
        <p:txBody>
          <a:bodyPr wrap="square" rtlCol="0">
            <a:spAutoFit/>
          </a:bodyPr>
          <a:lstStyle/>
          <a:p>
            <a:r>
              <a:rPr lang="en-US" sz="700" dirty="0" smtClean="0">
                <a:latin typeface="Times New Roman" pitchFamily="18" charset="0"/>
                <a:cs typeface="Times New Roman" pitchFamily="18" charset="0"/>
              </a:rPr>
              <a:t>Minimal spreading</a:t>
            </a:r>
            <a:endParaRPr lang="en-US" sz="700" dirty="0">
              <a:latin typeface="Times New Roman" pitchFamily="18" charset="0"/>
              <a:cs typeface="Times New Roman" pitchFamily="18" charset="0"/>
            </a:endParaRPr>
          </a:p>
        </p:txBody>
      </p:sp>
      <p:sp>
        <p:nvSpPr>
          <p:cNvPr id="40" name="TextBox 39"/>
          <p:cNvSpPr txBox="1"/>
          <p:nvPr/>
        </p:nvSpPr>
        <p:spPr>
          <a:xfrm>
            <a:off x="5761375" y="4167455"/>
            <a:ext cx="1647906" cy="207749"/>
          </a:xfrm>
          <a:prstGeom prst="rect">
            <a:avLst/>
          </a:prstGeom>
          <a:noFill/>
        </p:spPr>
        <p:txBody>
          <a:bodyPr wrap="square" rtlCol="0">
            <a:spAutoFit/>
          </a:bodyPr>
          <a:lstStyle/>
          <a:p>
            <a:r>
              <a:rPr lang="en-US" sz="750" smtClean="0">
                <a:latin typeface="Times New Roman" pitchFamily="18" charset="0"/>
                <a:cs typeface="Times New Roman" pitchFamily="18" charset="0"/>
              </a:rPr>
              <a:t>Storage budget`</a:t>
            </a:r>
            <a:endParaRPr lang="en-US" sz="750" dirty="0">
              <a:latin typeface="Times New Roman" pitchFamily="18" charset="0"/>
              <a:cs typeface="Times New Roman" pitchFamily="18" charset="0"/>
            </a:endParaRPr>
          </a:p>
        </p:txBody>
      </p:sp>
      <p:sp>
        <p:nvSpPr>
          <p:cNvPr id="42" name="TextBox 41"/>
          <p:cNvSpPr txBox="1"/>
          <p:nvPr/>
        </p:nvSpPr>
        <p:spPr>
          <a:xfrm>
            <a:off x="7191294" y="2348989"/>
            <a:ext cx="685800" cy="307777"/>
          </a:xfrm>
          <a:prstGeom prst="rect">
            <a:avLst/>
          </a:prstGeom>
          <a:noFill/>
        </p:spPr>
        <p:txBody>
          <a:bodyPr wrap="square" rtlCol="0">
            <a:spAutoFit/>
          </a:bodyPr>
          <a:lstStyle/>
          <a:p>
            <a:r>
              <a:rPr lang="en-US" sz="700" dirty="0" smtClean="0">
                <a:latin typeface="Times New Roman" pitchFamily="18" charset="0"/>
                <a:cs typeface="Times New Roman" pitchFamily="18" charset="0"/>
              </a:rPr>
              <a:t>Maximal spreading</a:t>
            </a:r>
            <a:endParaRPr lang="en-US" sz="700" dirty="0">
              <a:latin typeface="Times New Roman" pitchFamily="18" charset="0"/>
              <a:cs typeface="Times New Roman" pitchFamily="18" charset="0"/>
            </a:endParaRPr>
          </a:p>
        </p:txBody>
      </p:sp>
      <p:sp>
        <p:nvSpPr>
          <p:cNvPr id="43" name="TextBox 42"/>
          <p:cNvSpPr txBox="1"/>
          <p:nvPr/>
        </p:nvSpPr>
        <p:spPr>
          <a:xfrm rot="16200000">
            <a:off x="4080522" y="3158479"/>
            <a:ext cx="1647906" cy="207749"/>
          </a:xfrm>
          <a:prstGeom prst="rect">
            <a:avLst/>
          </a:prstGeom>
          <a:noFill/>
        </p:spPr>
        <p:txBody>
          <a:bodyPr wrap="square" rtlCol="0">
            <a:spAutoFit/>
          </a:bodyPr>
          <a:lstStyle/>
          <a:p>
            <a:r>
              <a:rPr lang="en-US" sz="750" dirty="0" smtClean="0">
                <a:latin typeface="Times New Roman" pitchFamily="18" charset="0"/>
                <a:cs typeface="Times New Roman" pitchFamily="18" charset="0"/>
              </a:rPr>
              <a:t>Non-failure probability of each node</a:t>
            </a:r>
            <a:endParaRPr lang="en-US" sz="750" dirty="0">
              <a:latin typeface="Times New Roman" pitchFamily="18" charset="0"/>
              <a:cs typeface="Times New Roman" pitchFamily="18" charset="0"/>
            </a:endParaRPr>
          </a:p>
        </p:txBody>
      </p:sp>
      <p:sp>
        <p:nvSpPr>
          <p:cNvPr id="44" name="TextBox 43"/>
          <p:cNvSpPr txBox="1"/>
          <p:nvPr/>
        </p:nvSpPr>
        <p:spPr>
          <a:xfrm>
            <a:off x="457200" y="228600"/>
            <a:ext cx="7924800" cy="830997"/>
          </a:xfrm>
          <a:prstGeom prst="rect">
            <a:avLst/>
          </a:prstGeom>
          <a:noFill/>
        </p:spPr>
        <p:txBody>
          <a:bodyPr wrap="square" rtlCol="0">
            <a:spAutoFit/>
          </a:bodyPr>
          <a:lstStyle/>
          <a:p>
            <a:r>
              <a:rPr lang="en-US" b="1" dirty="0" smtClean="0"/>
              <a:t>Information and coding in </a:t>
            </a:r>
            <a:r>
              <a:rPr lang="en-US" b="1" dirty="0" smtClean="0"/>
              <a:t>networks (Tracey Ho)</a:t>
            </a:r>
            <a:r>
              <a:rPr lang="en-US" b="1" dirty="0" smtClean="0"/>
              <a:t>			                 	</a:t>
            </a:r>
            <a:endParaRPr lang="en-US" b="1" dirty="0"/>
          </a:p>
        </p:txBody>
      </p:sp>
      <p:pic>
        <p:nvPicPr>
          <p:cNvPr id="108551" name="Picture 7" descr="image">
            <a:hlinkClick r:id="rId10"/>
          </p:cNvPr>
          <p:cNvPicPr>
            <a:picLocks noChangeAspect="1" noChangeArrowheads="1"/>
          </p:cNvPicPr>
          <p:nvPr/>
        </p:nvPicPr>
        <p:blipFill>
          <a:blip r:embed="rId11"/>
          <a:srcRect/>
          <a:stretch>
            <a:fillRect/>
          </a:stretch>
        </p:blipFill>
        <p:spPr bwMode="auto">
          <a:xfrm>
            <a:off x="8382000" y="0"/>
            <a:ext cx="762000" cy="1076326"/>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2D7CC1B-8BE7-5042-8C7D-70CD62EE014C}" type="slidenum">
              <a:rPr lang="en-US" smtClean="0"/>
              <a:pPr>
                <a:defRPr/>
              </a:pPr>
              <a:t>18</a:t>
            </a:fld>
            <a:endParaRPr lang="en-US"/>
          </a:p>
        </p:txBody>
      </p:sp>
      <p:graphicFrame>
        <p:nvGraphicFramePr>
          <p:cNvPr id="5" name="Content Placeholder 4">
            <a:hlinkClick r:id="" action="ppaction://ole?verb=0"/>
          </p:cNvPr>
          <p:cNvGraphicFramePr>
            <a:graphicFrameLocks noChangeAspect="1"/>
          </p:cNvGraphicFramePr>
          <p:nvPr>
            <p:ph idx="1"/>
          </p:nvPr>
        </p:nvGraphicFramePr>
        <p:xfrm>
          <a:off x="39688" y="38100"/>
          <a:ext cx="9077325" cy="6807200"/>
        </p:xfrm>
        <a:graphic>
          <a:graphicData uri="http://schemas.openxmlformats.org/presentationml/2006/ole">
            <p:oleObj spid="_x0000_s111618" name="Presentation" r:id="rId3" imgW="9078595" imgH="6809068" progId="PowerPoint.Show.12">
              <p:embed/>
            </p:oleObj>
          </a:graphicData>
        </a:graphic>
      </p:graphicFrame>
      <p:pic>
        <p:nvPicPr>
          <p:cNvPr id="111620" name="Picture 4" descr="image">
            <a:hlinkClick r:id="rId4"/>
          </p:cNvPr>
          <p:cNvPicPr>
            <a:picLocks noChangeAspect="1" noChangeArrowheads="1"/>
          </p:cNvPicPr>
          <p:nvPr/>
        </p:nvPicPr>
        <p:blipFill>
          <a:blip r:embed="rId5"/>
          <a:srcRect/>
          <a:stretch>
            <a:fillRect/>
          </a:stretch>
        </p:blipFill>
        <p:spPr bwMode="auto">
          <a:xfrm>
            <a:off x="228600" y="228600"/>
            <a:ext cx="762000" cy="1076326"/>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Hassibi</a:t>
            </a:r>
            <a:r>
              <a:rPr lang="en-US" dirty="0" smtClean="0"/>
              <a:t> Group</a:t>
            </a:r>
            <a:endParaRPr lang="en-US" dirty="0"/>
          </a:p>
        </p:txBody>
      </p:sp>
      <p:sp>
        <p:nvSpPr>
          <p:cNvPr id="5" name="Content Placeholder 4"/>
          <p:cNvSpPr>
            <a:spLocks noGrp="1"/>
          </p:cNvSpPr>
          <p:nvPr>
            <p:ph idx="1"/>
          </p:nvPr>
        </p:nvSpPr>
        <p:spPr>
          <a:xfrm>
            <a:off x="457200" y="1600200"/>
            <a:ext cx="8229600" cy="4419600"/>
          </a:xfrm>
        </p:spPr>
        <p:txBody>
          <a:bodyPr/>
          <a:lstStyle/>
          <a:p>
            <a:r>
              <a:rPr lang="en-US" sz="2400" b="1" dirty="0" smtClean="0"/>
              <a:t>Wireless communications</a:t>
            </a:r>
            <a:endParaRPr lang="en-US" sz="2400" b="1" dirty="0" smtClean="0"/>
          </a:p>
          <a:p>
            <a:pPr lvl="1"/>
            <a:r>
              <a:rPr lang="en-US" dirty="0" smtClean="0"/>
              <a:t>w</a:t>
            </a:r>
            <a:r>
              <a:rPr lang="en-US" dirty="0" smtClean="0"/>
              <a:t>ireless networks, MIMO systems</a:t>
            </a:r>
            <a:endParaRPr lang="en-US" dirty="0" smtClean="0"/>
          </a:p>
          <a:p>
            <a:r>
              <a:rPr lang="en-US" sz="2400" b="1" dirty="0" smtClean="0"/>
              <a:t>Network information theory</a:t>
            </a:r>
            <a:endParaRPr lang="en-US" sz="2400" b="1" dirty="0" smtClean="0"/>
          </a:p>
          <a:p>
            <a:pPr lvl="1"/>
            <a:r>
              <a:rPr lang="en-US" dirty="0" smtClean="0"/>
              <a:t>o</a:t>
            </a:r>
            <a:r>
              <a:rPr lang="en-US" dirty="0" smtClean="0"/>
              <a:t>ptimization-based approach to capacity calculations</a:t>
            </a:r>
            <a:endParaRPr lang="en-US" dirty="0" smtClean="0"/>
          </a:p>
          <a:p>
            <a:r>
              <a:rPr lang="en-US" sz="2400" b="1" dirty="0" smtClean="0"/>
              <a:t>Distributed Estimation and</a:t>
            </a:r>
            <a:r>
              <a:rPr lang="en-US" sz="2400" b="1" dirty="0" smtClean="0"/>
              <a:t> </a:t>
            </a:r>
            <a:r>
              <a:rPr lang="en-US" sz="2400" b="1" dirty="0" smtClean="0"/>
              <a:t>Control</a:t>
            </a:r>
          </a:p>
          <a:p>
            <a:pPr lvl="1"/>
            <a:r>
              <a:rPr lang="en-US" dirty="0" smtClean="0"/>
              <a:t>c</a:t>
            </a:r>
            <a:r>
              <a:rPr lang="en-US" dirty="0" smtClean="0"/>
              <a:t>ontrol </a:t>
            </a:r>
            <a:r>
              <a:rPr lang="en-US" dirty="0" err="1" smtClean="0"/>
              <a:t>lossy</a:t>
            </a:r>
            <a:r>
              <a:rPr lang="en-US" dirty="0" smtClean="0"/>
              <a:t> networks, flight formation, smart grid</a:t>
            </a:r>
          </a:p>
          <a:p>
            <a:r>
              <a:rPr lang="en-US" sz="2400" b="1" dirty="0" smtClean="0"/>
              <a:t>Signal Processing</a:t>
            </a:r>
          </a:p>
          <a:p>
            <a:pPr lvl="1"/>
            <a:r>
              <a:rPr lang="en-US" dirty="0" smtClean="0"/>
              <a:t>r</a:t>
            </a:r>
            <a:r>
              <a:rPr lang="en-US" dirty="0" smtClean="0"/>
              <a:t>eal-time microarrays, compressed microarrays </a:t>
            </a:r>
            <a:endParaRPr lang="en-US" dirty="0" smtClean="0"/>
          </a:p>
        </p:txBody>
      </p:sp>
      <p:sp>
        <p:nvSpPr>
          <p:cNvPr id="3" name="Slide Number Placeholder 2"/>
          <p:cNvSpPr>
            <a:spLocks noGrp="1"/>
          </p:cNvSpPr>
          <p:nvPr>
            <p:ph type="sldNum" sz="quarter" idx="10"/>
          </p:nvPr>
        </p:nvSpPr>
        <p:spPr/>
        <p:txBody>
          <a:bodyPr/>
          <a:lstStyle/>
          <a:p>
            <a:pPr>
              <a:defRPr/>
            </a:pPr>
            <a:fld id="{4B02034B-06B4-F944-9F87-A22654310535}" type="slidenum">
              <a:rPr lang="en-US" smtClean="0"/>
              <a:pPr>
                <a:defRPr/>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EE at Caltech in a Nutshell</a:t>
            </a:r>
            <a:endParaRPr lang="en-US" dirty="0"/>
          </a:p>
        </p:txBody>
      </p:sp>
      <p:sp>
        <p:nvSpPr>
          <p:cNvPr id="4" name="Content Placeholder 3"/>
          <p:cNvSpPr>
            <a:spLocks noGrp="1"/>
          </p:cNvSpPr>
          <p:nvPr>
            <p:ph idx="1"/>
          </p:nvPr>
        </p:nvSpPr>
        <p:spPr>
          <a:xfrm>
            <a:off x="457200" y="990600"/>
            <a:ext cx="8229600" cy="4191000"/>
          </a:xfrm>
        </p:spPr>
        <p:txBody>
          <a:bodyPr/>
          <a:lstStyle/>
          <a:p>
            <a:pPr>
              <a:buNone/>
            </a:pPr>
            <a:endParaRPr lang="en-US" sz="2400" dirty="0" smtClean="0"/>
          </a:p>
          <a:p>
            <a:r>
              <a:rPr lang="en-US" dirty="0" smtClean="0"/>
              <a:t>Founded in 1910 </a:t>
            </a:r>
          </a:p>
          <a:p>
            <a:pPr lvl="1"/>
            <a:r>
              <a:rPr lang="en-US" dirty="0" smtClean="0"/>
              <a:t>c</a:t>
            </a:r>
            <a:r>
              <a:rPr lang="en-US" dirty="0" smtClean="0"/>
              <a:t>entennial celebration this Fall!</a:t>
            </a:r>
            <a:endParaRPr lang="en-US" dirty="0" smtClean="0"/>
          </a:p>
          <a:p>
            <a:r>
              <a:rPr lang="en-US" sz="2400" dirty="0" smtClean="0"/>
              <a:t>15-35 undergrads per class over last 10 years</a:t>
            </a:r>
          </a:p>
          <a:p>
            <a:pPr lvl="1"/>
            <a:r>
              <a:rPr lang="en-US" sz="2000" dirty="0" smtClean="0"/>
              <a:t>u</a:t>
            </a:r>
            <a:r>
              <a:rPr lang="en-US" sz="2000" dirty="0" smtClean="0"/>
              <a:t>ndergraduate program ABET accredited</a:t>
            </a:r>
            <a:endParaRPr lang="en-US" sz="2000" dirty="0" smtClean="0"/>
          </a:p>
          <a:p>
            <a:r>
              <a:rPr lang="en-US" sz="2400" dirty="0" smtClean="0"/>
              <a:t>12-24 PhDs and 9-15 terminal MS degrees per year</a:t>
            </a:r>
          </a:p>
          <a:p>
            <a:r>
              <a:rPr lang="en-US" sz="2400" dirty="0" smtClean="0"/>
              <a:t>Around 800 applicants per year to graduate program </a:t>
            </a:r>
          </a:p>
          <a:p>
            <a:pPr lvl="1"/>
            <a:r>
              <a:rPr lang="en-US" sz="2000" dirty="0" smtClean="0"/>
              <a:t>20% of all graduate applicants to Caltech</a:t>
            </a:r>
          </a:p>
          <a:p>
            <a:pPr lvl="1"/>
            <a:r>
              <a:rPr lang="en-US" sz="2000" dirty="0" smtClean="0"/>
              <a:t>c</a:t>
            </a:r>
            <a:r>
              <a:rPr lang="en-US" sz="2000" dirty="0" smtClean="0"/>
              <a:t>ompete quite well with MIT, Stanford, Berkeley</a:t>
            </a:r>
            <a:endParaRPr lang="en-US" sz="2000" dirty="0" smtClean="0"/>
          </a:p>
          <a:p>
            <a:r>
              <a:rPr lang="en-US" sz="2400" dirty="0" smtClean="0"/>
              <a:t>Graduate program ranked consistently 4-5 by USN&amp;WR</a:t>
            </a:r>
          </a:p>
          <a:p>
            <a:pPr lvl="1"/>
            <a:r>
              <a:rPr lang="en-US" sz="2000" dirty="0" smtClean="0"/>
              <a:t>a</a:t>
            </a:r>
            <a:r>
              <a:rPr lang="en-US" sz="2000" dirty="0" smtClean="0"/>
              <a:t>ll other top 10 schools at least 3x our size (smallest is Cornell)</a:t>
            </a:r>
          </a:p>
          <a:p>
            <a:pPr lvl="1"/>
            <a:r>
              <a:rPr lang="en-US" sz="2000" dirty="0" smtClean="0"/>
              <a:t>MIT, Stanford, Berkeley at least 5x our size</a:t>
            </a:r>
          </a:p>
          <a:p>
            <a:pPr lvl="1"/>
            <a:r>
              <a:rPr lang="en-US" sz="2000" dirty="0" smtClean="0"/>
              <a:t>f</a:t>
            </a:r>
            <a:r>
              <a:rPr lang="en-US" sz="2000" dirty="0" smtClean="0"/>
              <a:t>irst in citations per faculty member </a:t>
            </a:r>
            <a:endParaRPr lang="en-US" sz="2000" dirty="0" smtClean="0"/>
          </a:p>
          <a:p>
            <a:endParaRPr lang="en-US" sz="2400" dirty="0" smtClean="0"/>
          </a:p>
          <a:p>
            <a:endParaRPr lang="en-US" sz="2400" dirty="0"/>
          </a:p>
        </p:txBody>
      </p:sp>
      <p:sp>
        <p:nvSpPr>
          <p:cNvPr id="3" name="Slide Number Placeholder 2"/>
          <p:cNvSpPr>
            <a:spLocks noGrp="1"/>
          </p:cNvSpPr>
          <p:nvPr>
            <p:ph type="sldNum" sz="quarter" idx="10"/>
          </p:nvPr>
        </p:nvSpPr>
        <p:spPr/>
        <p:txBody>
          <a:bodyPr/>
          <a:lstStyle/>
          <a:p>
            <a:pPr>
              <a:defRPr/>
            </a:pPr>
            <a:fld id="{4B02034B-06B4-F944-9F87-A22654310535}"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44500" y="2692400"/>
            <a:ext cx="8229600" cy="4191000"/>
          </a:xfrm>
        </p:spPr>
        <p:txBody>
          <a:bodyPr/>
          <a:lstStyle/>
          <a:p>
            <a:pPr algn="ctr">
              <a:buNone/>
            </a:pPr>
            <a:r>
              <a:rPr lang="en-US" sz="4800" dirty="0" smtClean="0"/>
              <a:t>Thank you!</a:t>
            </a:r>
            <a:endParaRPr lang="en-US" sz="4800" dirty="0"/>
          </a:p>
        </p:txBody>
      </p:sp>
      <p:sp>
        <p:nvSpPr>
          <p:cNvPr id="4" name="Slide Number Placeholder 3"/>
          <p:cNvSpPr>
            <a:spLocks noGrp="1"/>
          </p:cNvSpPr>
          <p:nvPr>
            <p:ph type="sldNum" sz="quarter" idx="10"/>
          </p:nvPr>
        </p:nvSpPr>
        <p:spPr/>
        <p:txBody>
          <a:bodyPr/>
          <a:lstStyle/>
          <a:p>
            <a:pPr>
              <a:defRPr/>
            </a:pPr>
            <a:fld id="{52D7CC1B-8BE7-5042-8C7D-70CD62EE014C}" type="slidenum">
              <a:rPr lang="en-US" smtClean="0"/>
              <a:pPr>
                <a:defRPr/>
              </a:pPr>
              <a:t>20</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solidFill>
                <a:srgbClr val="FF0000"/>
              </a:solidFill>
            </a:endParaRPr>
          </a:p>
        </p:txBody>
      </p:sp>
      <p:sp>
        <p:nvSpPr>
          <p:cNvPr id="4" name="Content Placeholder 3"/>
          <p:cNvSpPr>
            <a:spLocks noGrp="1"/>
          </p:cNvSpPr>
          <p:nvPr>
            <p:ph idx="1"/>
          </p:nvPr>
        </p:nvSpPr>
        <p:spPr>
          <a:xfrm>
            <a:off x="457200" y="1600200"/>
            <a:ext cx="8229600" cy="4343400"/>
          </a:xfrm>
        </p:spPr>
        <p:txBody>
          <a:bodyPr/>
          <a:lstStyle/>
          <a:p>
            <a:pPr>
              <a:buNone/>
            </a:pPr>
            <a:r>
              <a:rPr lang="en-US" sz="2400" dirty="0" smtClean="0"/>
              <a:t>How to maintain and enhance our tradition of excellence?</a:t>
            </a:r>
            <a:endParaRPr lang="en-US" sz="2400" dirty="0" smtClean="0"/>
          </a:p>
          <a:p>
            <a:r>
              <a:rPr lang="en-US" sz="2400" dirty="0" smtClean="0"/>
              <a:t>Educational program</a:t>
            </a:r>
          </a:p>
          <a:p>
            <a:pPr lvl="1"/>
            <a:r>
              <a:rPr lang="en-US" sz="2000" dirty="0" smtClean="0"/>
              <a:t>u</a:t>
            </a:r>
            <a:r>
              <a:rPr lang="en-US" sz="2000" dirty="0" smtClean="0"/>
              <a:t>ndergraduate course offerings competitive/superior</a:t>
            </a:r>
          </a:p>
          <a:p>
            <a:pPr lvl="1"/>
            <a:r>
              <a:rPr lang="en-US" sz="2000" dirty="0" smtClean="0"/>
              <a:t>n</a:t>
            </a:r>
            <a:r>
              <a:rPr lang="en-US" sz="2000" dirty="0" smtClean="0"/>
              <a:t>umber of graduate courses less than half our competitors</a:t>
            </a:r>
          </a:p>
          <a:p>
            <a:pPr lvl="1"/>
            <a:r>
              <a:rPr lang="en-US" sz="2000" dirty="0" smtClean="0"/>
              <a:t>n</a:t>
            </a:r>
            <a:r>
              <a:rPr lang="en-US" sz="2000" dirty="0" smtClean="0"/>
              <a:t>eed more funding for instructors</a:t>
            </a:r>
          </a:p>
          <a:p>
            <a:pPr lvl="1"/>
            <a:r>
              <a:rPr lang="en-US" sz="2000" dirty="0" smtClean="0"/>
              <a:t>c</a:t>
            </a:r>
            <a:r>
              <a:rPr lang="en-US" sz="2000" dirty="0" smtClean="0"/>
              <a:t>onsolidating courses with the rest of IST and EAS</a:t>
            </a:r>
            <a:endParaRPr lang="en-US" sz="2000" dirty="0" smtClean="0"/>
          </a:p>
          <a:p>
            <a:r>
              <a:rPr lang="en-US" sz="2400" dirty="0" smtClean="0"/>
              <a:t>Research Program</a:t>
            </a:r>
          </a:p>
          <a:p>
            <a:pPr lvl="1"/>
            <a:r>
              <a:rPr lang="en-US" sz="2000" dirty="0" smtClean="0"/>
              <a:t>EE is fortunate to have endowed fellowships</a:t>
            </a:r>
          </a:p>
          <a:p>
            <a:pPr lvl="1"/>
            <a:r>
              <a:rPr lang="en-US" sz="2000" dirty="0" smtClean="0"/>
              <a:t>b</a:t>
            </a:r>
            <a:r>
              <a:rPr lang="en-US" sz="2000" dirty="0" smtClean="0"/>
              <a:t>ut need much more (x2)</a:t>
            </a:r>
            <a:endParaRPr lang="en-US" sz="2000" dirty="0" smtClean="0"/>
          </a:p>
        </p:txBody>
      </p:sp>
      <p:sp>
        <p:nvSpPr>
          <p:cNvPr id="3" name="Slide Number Placeholder 2"/>
          <p:cNvSpPr>
            <a:spLocks noGrp="1"/>
          </p:cNvSpPr>
          <p:nvPr>
            <p:ph type="sldNum" sz="quarter" idx="10"/>
          </p:nvPr>
        </p:nvSpPr>
        <p:spPr/>
        <p:txBody>
          <a:bodyPr/>
          <a:lstStyle/>
          <a:p>
            <a:pPr>
              <a:defRPr/>
            </a:pPr>
            <a:fld id="{4B02034B-06B4-F944-9F87-A22654310535}" type="slidenum">
              <a:rPr lang="en-US" smtClean="0"/>
              <a:pPr>
                <a:defRPr/>
              </a:pPr>
              <a:t>3</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in EE</a:t>
            </a:r>
            <a:endParaRPr lang="en-US" dirty="0">
              <a:solidFill>
                <a:srgbClr val="FF0000"/>
              </a:solidFill>
            </a:endParaRPr>
          </a:p>
        </p:txBody>
      </p:sp>
      <p:sp>
        <p:nvSpPr>
          <p:cNvPr id="4" name="Content Placeholder 3"/>
          <p:cNvSpPr>
            <a:spLocks noGrp="1"/>
          </p:cNvSpPr>
          <p:nvPr>
            <p:ph idx="1"/>
          </p:nvPr>
        </p:nvSpPr>
        <p:spPr>
          <a:xfrm>
            <a:off x="457200" y="1600200"/>
            <a:ext cx="8229600" cy="4343400"/>
          </a:xfrm>
        </p:spPr>
        <p:txBody>
          <a:bodyPr/>
          <a:lstStyle/>
          <a:p>
            <a:r>
              <a:rPr lang="en-US" sz="2000" dirty="0" smtClean="0"/>
              <a:t>Circuits and VLSI </a:t>
            </a:r>
            <a:r>
              <a:rPr lang="en-US" sz="1600" dirty="0" smtClean="0"/>
              <a:t>(</a:t>
            </a:r>
            <a:r>
              <a:rPr lang="en-US" sz="1600" dirty="0" err="1" smtClean="0"/>
              <a:t>Em</a:t>
            </a:r>
            <a:r>
              <a:rPr lang="en-US" sz="1600" dirty="0" smtClean="0"/>
              <a:t>, </a:t>
            </a:r>
            <a:r>
              <a:rPr lang="en-US" sz="1600" dirty="0" err="1" smtClean="0"/>
              <a:t>Haj</a:t>
            </a:r>
            <a:r>
              <a:rPr lang="en-US" sz="1600" dirty="0" smtClean="0"/>
              <a:t>, R, </a:t>
            </a:r>
            <a:r>
              <a:rPr lang="en-US" sz="1600" dirty="0" err="1" smtClean="0"/>
              <a:t>Sch</a:t>
            </a:r>
            <a:r>
              <a:rPr lang="en-US" sz="1600" dirty="0" smtClean="0"/>
              <a:t>, T)</a:t>
            </a:r>
          </a:p>
          <a:p>
            <a:r>
              <a:rPr lang="en-US" sz="2000" dirty="0" smtClean="0"/>
              <a:t>Communications</a:t>
            </a:r>
            <a:r>
              <a:rPr lang="en-US" sz="1800" dirty="0" smtClean="0"/>
              <a:t> </a:t>
            </a:r>
            <a:r>
              <a:rPr lang="en-US" sz="1600" dirty="0" smtClean="0"/>
              <a:t>(B, </a:t>
            </a:r>
            <a:r>
              <a:rPr lang="en-US" sz="1600" dirty="0" err="1" smtClean="0"/>
              <a:t>Eff</a:t>
            </a:r>
            <a:r>
              <a:rPr lang="en-US" sz="1600" dirty="0" smtClean="0"/>
              <a:t>, Has, Ho, V)</a:t>
            </a:r>
          </a:p>
          <a:p>
            <a:r>
              <a:rPr lang="en-US" sz="2000" dirty="0" smtClean="0"/>
              <a:t>Control</a:t>
            </a:r>
            <a:r>
              <a:rPr lang="en-US" sz="1800" dirty="0" smtClean="0"/>
              <a:t> </a:t>
            </a:r>
            <a:r>
              <a:rPr lang="en-US" sz="1600" dirty="0" smtClean="0"/>
              <a:t>(D, Has)</a:t>
            </a:r>
          </a:p>
          <a:p>
            <a:r>
              <a:rPr lang="en-US" sz="2000" dirty="0" smtClean="0"/>
              <a:t>Devices</a:t>
            </a:r>
            <a:r>
              <a:rPr lang="en-US" sz="1800" dirty="0" smtClean="0"/>
              <a:t> </a:t>
            </a:r>
            <a:r>
              <a:rPr lang="en-US" sz="1600" dirty="0" smtClean="0"/>
              <a:t>(</a:t>
            </a:r>
            <a:r>
              <a:rPr lang="en-US" sz="1600" dirty="0" err="1" smtClean="0"/>
              <a:t>Haj</a:t>
            </a:r>
            <a:r>
              <a:rPr lang="en-US" sz="1600" dirty="0" smtClean="0"/>
              <a:t>, R, </a:t>
            </a:r>
            <a:r>
              <a:rPr lang="en-US" sz="1600" dirty="0" err="1" smtClean="0"/>
              <a:t>Sch</a:t>
            </a:r>
            <a:r>
              <a:rPr lang="en-US" sz="1600" dirty="0" smtClean="0"/>
              <a:t>, T, Yan, </a:t>
            </a:r>
            <a:r>
              <a:rPr lang="en-US" sz="1600" dirty="0" err="1" smtClean="0"/>
              <a:t>Yar</a:t>
            </a:r>
            <a:r>
              <a:rPr lang="en-US" sz="1600" dirty="0" smtClean="0"/>
              <a:t>)</a:t>
            </a:r>
          </a:p>
          <a:p>
            <a:r>
              <a:rPr lang="en-US" sz="2000" dirty="0" smtClean="0"/>
              <a:t>Images and Vision </a:t>
            </a:r>
            <a:r>
              <a:rPr lang="en-US" sz="1600" dirty="0" smtClean="0"/>
              <a:t>(</a:t>
            </a:r>
            <a:r>
              <a:rPr lang="en-US" sz="1600" dirty="0" err="1" smtClean="0"/>
              <a:t>Eff</a:t>
            </a:r>
            <a:r>
              <a:rPr lang="en-US" sz="1600" dirty="0" smtClean="0"/>
              <a:t>, P, V)</a:t>
            </a:r>
          </a:p>
          <a:p>
            <a:r>
              <a:rPr lang="en-US" sz="2000" dirty="0" smtClean="0"/>
              <a:t>Information Theory </a:t>
            </a:r>
            <a:r>
              <a:rPr lang="en-US" sz="1600" dirty="0" smtClean="0"/>
              <a:t>(A, B, </a:t>
            </a:r>
            <a:r>
              <a:rPr lang="en-US" sz="1600" dirty="0" err="1" smtClean="0"/>
              <a:t>Eff</a:t>
            </a:r>
            <a:r>
              <a:rPr lang="en-US" sz="1600" dirty="0" smtClean="0"/>
              <a:t>, Has, Ho, V)</a:t>
            </a:r>
          </a:p>
          <a:p>
            <a:r>
              <a:rPr lang="en-US" sz="2000" dirty="0" smtClean="0"/>
              <a:t>Learning and Pattern Recognition </a:t>
            </a:r>
            <a:r>
              <a:rPr lang="en-US" sz="1600" dirty="0" smtClean="0"/>
              <a:t>(A, B, P)</a:t>
            </a:r>
          </a:p>
          <a:p>
            <a:r>
              <a:rPr lang="en-US" sz="2000" dirty="0" smtClean="0"/>
              <a:t>MEMS</a:t>
            </a:r>
            <a:r>
              <a:rPr lang="en-US" sz="1800" dirty="0" smtClean="0"/>
              <a:t> </a:t>
            </a:r>
            <a:r>
              <a:rPr lang="en-US" sz="1600" dirty="0" smtClean="0"/>
              <a:t>(</a:t>
            </a:r>
            <a:r>
              <a:rPr lang="en-US" sz="1600" dirty="0" err="1" smtClean="0"/>
              <a:t>Sch</a:t>
            </a:r>
            <a:r>
              <a:rPr lang="en-US" sz="1600" dirty="0" smtClean="0"/>
              <a:t>, T)</a:t>
            </a:r>
          </a:p>
          <a:p>
            <a:r>
              <a:rPr lang="en-US" sz="2000" dirty="0" smtClean="0"/>
              <a:t>Networks</a:t>
            </a:r>
            <a:r>
              <a:rPr lang="en-US" sz="1800" dirty="0" smtClean="0"/>
              <a:t> </a:t>
            </a:r>
            <a:r>
              <a:rPr lang="en-US" sz="1600" dirty="0" smtClean="0"/>
              <a:t>(B, Has, Ho, L)</a:t>
            </a:r>
          </a:p>
          <a:p>
            <a:r>
              <a:rPr lang="en-US" sz="2000" dirty="0" err="1" smtClean="0"/>
              <a:t>Electromagnetics</a:t>
            </a:r>
            <a:r>
              <a:rPr lang="en-US" sz="2000" dirty="0" smtClean="0"/>
              <a:t>, Optics, </a:t>
            </a:r>
            <a:r>
              <a:rPr lang="en-US" sz="2000" dirty="0" err="1" smtClean="0"/>
              <a:t>Opto</a:t>
            </a:r>
            <a:r>
              <a:rPr lang="en-US" sz="2000" dirty="0" smtClean="0"/>
              <a:t>-electronics </a:t>
            </a:r>
            <a:r>
              <a:rPr lang="en-US" sz="1600" dirty="0" smtClean="0"/>
              <a:t>(</a:t>
            </a:r>
            <a:r>
              <a:rPr lang="en-US" sz="1600" dirty="0" err="1" smtClean="0"/>
              <a:t>Em</a:t>
            </a:r>
            <a:r>
              <a:rPr lang="en-US" sz="1600" dirty="0" smtClean="0"/>
              <a:t>, R, </a:t>
            </a:r>
            <a:r>
              <a:rPr lang="en-US" sz="1600" dirty="0" err="1" smtClean="0"/>
              <a:t>Sch</a:t>
            </a:r>
            <a:r>
              <a:rPr lang="en-US" sz="1600" dirty="0" smtClean="0"/>
              <a:t>, Yan, </a:t>
            </a:r>
            <a:r>
              <a:rPr lang="en-US" sz="1600" dirty="0" err="1" smtClean="0"/>
              <a:t>Yar</a:t>
            </a:r>
            <a:r>
              <a:rPr lang="en-US" sz="1600" dirty="0" smtClean="0"/>
              <a:t>)</a:t>
            </a:r>
          </a:p>
          <a:p>
            <a:r>
              <a:rPr lang="en-US" sz="2000" dirty="0" smtClean="0"/>
              <a:t>RF, Microwaves, Antennas </a:t>
            </a:r>
            <a:r>
              <a:rPr lang="en-US" sz="1600" dirty="0" smtClean="0"/>
              <a:t>(</a:t>
            </a:r>
            <a:r>
              <a:rPr lang="en-US" sz="1600" dirty="0" err="1" smtClean="0"/>
              <a:t>Em</a:t>
            </a:r>
            <a:r>
              <a:rPr lang="en-US" sz="1600" dirty="0" smtClean="0"/>
              <a:t>, </a:t>
            </a:r>
            <a:r>
              <a:rPr lang="en-US" sz="1600" dirty="0" err="1" smtClean="0"/>
              <a:t>Haj</a:t>
            </a:r>
            <a:r>
              <a:rPr lang="en-US" sz="1600" dirty="0" smtClean="0"/>
              <a:t>, R)</a:t>
            </a:r>
          </a:p>
          <a:p>
            <a:r>
              <a:rPr lang="en-US" sz="2000" dirty="0" smtClean="0"/>
              <a:t>Signal Processing </a:t>
            </a:r>
            <a:r>
              <a:rPr lang="en-US" sz="1600" dirty="0" smtClean="0"/>
              <a:t>(B, </a:t>
            </a:r>
            <a:r>
              <a:rPr lang="en-US" sz="1600" dirty="0" err="1" smtClean="0"/>
              <a:t>Eff</a:t>
            </a:r>
            <a:r>
              <a:rPr lang="en-US" sz="1600" dirty="0" smtClean="0"/>
              <a:t>, Has, Per, V)</a:t>
            </a:r>
            <a:endParaRPr lang="en-US" sz="1800" dirty="0" smtClean="0"/>
          </a:p>
          <a:p>
            <a:endParaRPr lang="en-US" sz="1800" dirty="0" smtClean="0"/>
          </a:p>
        </p:txBody>
      </p:sp>
      <p:sp>
        <p:nvSpPr>
          <p:cNvPr id="3" name="Slide Number Placeholder 2"/>
          <p:cNvSpPr>
            <a:spLocks noGrp="1"/>
          </p:cNvSpPr>
          <p:nvPr>
            <p:ph type="sldNum" sz="quarter" idx="10"/>
          </p:nvPr>
        </p:nvSpPr>
        <p:spPr/>
        <p:txBody>
          <a:bodyPr/>
          <a:lstStyle/>
          <a:p>
            <a:pPr>
              <a:defRPr/>
            </a:pPr>
            <a:fld id="{4B02034B-06B4-F944-9F87-A22654310535}" type="slidenum">
              <a:rPr lang="en-US" smtClean="0"/>
              <a:pPr>
                <a:defRPr/>
              </a:pPr>
              <a:t>4</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dirty="0" smtClean="0">
                <a:ea typeface="ＭＳ Ｐゴシック" pitchFamily="-106" charset="-128"/>
                <a:cs typeface="ＭＳ Ｐゴシック" pitchFamily="-106" charset="-128"/>
              </a:rPr>
              <a:t>Highlights in Devices</a:t>
            </a:r>
            <a:endParaRPr lang="en-US" dirty="0" smtClean="0">
              <a:ea typeface="ＭＳ Ｐゴシック" pitchFamily="-106" charset="-128"/>
              <a:cs typeface="ＭＳ Ｐゴシック" pitchFamily="-106" charset="-128"/>
            </a:endParaRPr>
          </a:p>
        </p:txBody>
      </p:sp>
      <p:sp>
        <p:nvSpPr>
          <p:cNvPr id="2" name="Slide Number Placeholder 1"/>
          <p:cNvSpPr>
            <a:spLocks noGrp="1"/>
          </p:cNvSpPr>
          <p:nvPr>
            <p:ph type="sldNum" sz="quarter" idx="10"/>
          </p:nvPr>
        </p:nvSpPr>
        <p:spPr/>
        <p:txBody>
          <a:bodyPr/>
          <a:lstStyle/>
          <a:p>
            <a:pPr>
              <a:defRPr/>
            </a:pPr>
            <a:fld id="{B06777DF-225F-DD42-84F9-C1F7A0366675}" type="slidenum">
              <a:rPr lang="en-US" smtClean="0"/>
              <a:pPr>
                <a:defRPr/>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96387" name="Picture 3" descr="AF3b"/>
          <p:cNvPicPr>
            <a:picLocks noChangeAspect="1" noChangeArrowheads="1"/>
          </p:cNvPicPr>
          <p:nvPr/>
        </p:nvPicPr>
        <p:blipFill>
          <a:blip r:embed="rId3" cstate="print">
            <a:lum bright="12000" contrast="12000"/>
          </a:blip>
          <a:srcRect/>
          <a:stretch>
            <a:fillRect/>
          </a:stretch>
        </p:blipFill>
        <p:spPr bwMode="auto">
          <a:xfrm>
            <a:off x="6805483" y="1905000"/>
            <a:ext cx="2145185" cy="1524000"/>
          </a:xfrm>
          <a:prstGeom prst="rect">
            <a:avLst/>
          </a:prstGeom>
          <a:noFill/>
        </p:spPr>
      </p:pic>
      <p:sp>
        <p:nvSpPr>
          <p:cNvPr id="1296388" name="Rectangle 4"/>
          <p:cNvSpPr>
            <a:spLocks noChangeAspect="1" noChangeArrowheads="1"/>
          </p:cNvSpPr>
          <p:nvPr/>
        </p:nvSpPr>
        <p:spPr bwMode="auto">
          <a:xfrm>
            <a:off x="5170488" y="4379913"/>
            <a:ext cx="747712" cy="292100"/>
          </a:xfrm>
          <a:prstGeom prst="rect">
            <a:avLst/>
          </a:prstGeom>
          <a:noFill/>
          <a:ln w="9525">
            <a:noFill/>
            <a:miter lim="800000"/>
            <a:headEnd/>
            <a:tailEnd/>
          </a:ln>
        </p:spPr>
        <p:txBody>
          <a:bodyPr/>
          <a:lstStyle/>
          <a:p>
            <a:endParaRPr lang="en-US" sz="1800"/>
          </a:p>
        </p:txBody>
      </p:sp>
      <p:sp>
        <p:nvSpPr>
          <p:cNvPr id="1296389" name="Rectangle 5"/>
          <p:cNvSpPr>
            <a:spLocks noChangeAspect="1" noChangeArrowheads="1"/>
          </p:cNvSpPr>
          <p:nvPr/>
        </p:nvSpPr>
        <p:spPr bwMode="auto">
          <a:xfrm>
            <a:off x="3852863" y="2466975"/>
            <a:ext cx="514350" cy="320675"/>
          </a:xfrm>
          <a:prstGeom prst="rect">
            <a:avLst/>
          </a:prstGeom>
          <a:noFill/>
          <a:ln w="9525">
            <a:noFill/>
            <a:miter lim="800000"/>
            <a:headEnd/>
            <a:tailEnd/>
          </a:ln>
        </p:spPr>
        <p:txBody>
          <a:bodyPr/>
          <a:lstStyle/>
          <a:p>
            <a:endParaRPr lang="en-US"/>
          </a:p>
        </p:txBody>
      </p:sp>
      <p:sp>
        <p:nvSpPr>
          <p:cNvPr id="1296390" name="Rectangle 6"/>
          <p:cNvSpPr>
            <a:spLocks noChangeAspect="1" noChangeArrowheads="1"/>
          </p:cNvSpPr>
          <p:nvPr/>
        </p:nvSpPr>
        <p:spPr bwMode="auto">
          <a:xfrm>
            <a:off x="5170488" y="4379913"/>
            <a:ext cx="747712" cy="292100"/>
          </a:xfrm>
          <a:prstGeom prst="rect">
            <a:avLst/>
          </a:prstGeom>
          <a:noFill/>
          <a:ln w="9525">
            <a:noFill/>
            <a:miter lim="800000"/>
            <a:headEnd/>
            <a:tailEnd/>
          </a:ln>
        </p:spPr>
        <p:txBody>
          <a:bodyPr/>
          <a:lstStyle/>
          <a:p>
            <a:endParaRPr lang="en-US" sz="1800"/>
          </a:p>
        </p:txBody>
      </p:sp>
      <p:sp>
        <p:nvSpPr>
          <p:cNvPr id="1296391" name="Rectangle 7"/>
          <p:cNvSpPr>
            <a:spLocks noChangeAspect="1" noChangeArrowheads="1"/>
          </p:cNvSpPr>
          <p:nvPr/>
        </p:nvSpPr>
        <p:spPr bwMode="auto">
          <a:xfrm>
            <a:off x="3852863" y="2466975"/>
            <a:ext cx="514350" cy="320675"/>
          </a:xfrm>
          <a:prstGeom prst="rect">
            <a:avLst/>
          </a:prstGeom>
          <a:noFill/>
          <a:ln w="9525">
            <a:noFill/>
            <a:miter lim="800000"/>
            <a:headEnd/>
            <a:tailEnd/>
          </a:ln>
        </p:spPr>
        <p:txBody>
          <a:bodyPr/>
          <a:lstStyle/>
          <a:p>
            <a:endParaRPr lang="en-US"/>
          </a:p>
        </p:txBody>
      </p:sp>
      <p:sp>
        <p:nvSpPr>
          <p:cNvPr id="1296392" name="Rectangle 8"/>
          <p:cNvSpPr>
            <a:spLocks noChangeArrowheads="1"/>
          </p:cNvSpPr>
          <p:nvPr/>
        </p:nvSpPr>
        <p:spPr bwMode="auto">
          <a:xfrm>
            <a:off x="0" y="0"/>
            <a:ext cx="9144000" cy="666750"/>
          </a:xfrm>
          <a:prstGeom prst="rect">
            <a:avLst/>
          </a:prstGeom>
          <a:noFill/>
          <a:ln w="9525">
            <a:noFill/>
            <a:miter lim="800000"/>
            <a:headEnd/>
            <a:tailEnd/>
          </a:ln>
          <a:effectLst/>
        </p:spPr>
        <p:txBody>
          <a:bodyPr anchor="ctr"/>
          <a:lstStyle/>
          <a:p>
            <a:pPr algn="ctr" eaLnBrk="1" hangingPunct="1">
              <a:buClrTx/>
              <a:buFontTx/>
              <a:buNone/>
            </a:pPr>
            <a:r>
              <a:rPr lang="en-US" sz="2600" dirty="0" smtClean="0">
                <a:solidFill>
                  <a:schemeClr val="tx2"/>
                </a:solidFill>
                <a:effectLst>
                  <a:outerShdw blurRad="38100" dist="38100" dir="2700000" algn="tl">
                    <a:srgbClr val="C0C0C0"/>
                  </a:outerShdw>
                </a:effectLst>
              </a:rPr>
              <a:t>Caltech High-performance Integrated Circuits (Hajimiri Group)</a:t>
            </a:r>
            <a:endParaRPr lang="en-US" sz="2600" dirty="0">
              <a:solidFill>
                <a:schemeClr val="tx2"/>
              </a:solidFill>
              <a:effectLst>
                <a:outerShdw blurRad="38100" dist="38100" dir="2700000" algn="tl">
                  <a:srgbClr val="C0C0C0"/>
                </a:outerShdw>
              </a:effectLst>
            </a:endParaRPr>
          </a:p>
        </p:txBody>
      </p:sp>
      <p:sp>
        <p:nvSpPr>
          <p:cNvPr id="1296395" name="Text Box 11"/>
          <p:cNvSpPr txBox="1">
            <a:spLocks noChangeArrowheads="1"/>
          </p:cNvSpPr>
          <p:nvPr/>
        </p:nvSpPr>
        <p:spPr bwMode="auto">
          <a:xfrm>
            <a:off x="95250" y="685800"/>
            <a:ext cx="8686800" cy="6186309"/>
          </a:xfrm>
          <a:prstGeom prst="rect">
            <a:avLst/>
          </a:prstGeom>
          <a:noFill/>
          <a:ln w="9525">
            <a:noFill/>
            <a:miter lim="800000"/>
            <a:headEnd/>
            <a:tailEnd/>
          </a:ln>
          <a:effectLst/>
        </p:spPr>
        <p:txBody>
          <a:bodyPr wrap="square">
            <a:spAutoFit/>
          </a:bodyPr>
          <a:lstStyle/>
          <a:p>
            <a:pPr algn="ctr"/>
            <a:r>
              <a:rPr lang="en-US" sz="2400" b="1" dirty="0" smtClean="0">
                <a:latin typeface="Arial Narrow" pitchFamily="34" charset="0"/>
              </a:rPr>
              <a:t>            We </a:t>
            </a:r>
            <a:r>
              <a:rPr lang="en-US" sz="2400" b="1" dirty="0" smtClean="0">
                <a:latin typeface="Arial Narrow" pitchFamily="34" charset="0"/>
              </a:rPr>
              <a:t>focus on integrated circuits and their applications in various </a:t>
            </a:r>
            <a:r>
              <a:rPr lang="en-US" sz="2400" b="1" dirty="0" smtClean="0">
                <a:latin typeface="Arial Narrow" pitchFamily="34" charset="0"/>
              </a:rPr>
              <a:t>             disciplines</a:t>
            </a:r>
            <a:r>
              <a:rPr lang="en-US" sz="2400" b="1" dirty="0" smtClean="0">
                <a:latin typeface="Arial Narrow" pitchFamily="34" charset="0"/>
              </a:rPr>
              <a:t>, e.g., sensing, communications, and </a:t>
            </a:r>
            <a:r>
              <a:rPr lang="en-US" sz="2400" b="1" dirty="0" smtClean="0">
                <a:latin typeface="Arial Narrow" pitchFamily="34" charset="0"/>
              </a:rPr>
              <a:t>biotech,     investigating </a:t>
            </a:r>
            <a:r>
              <a:rPr lang="en-US" sz="2400" b="1" dirty="0" smtClean="0">
                <a:latin typeface="Arial Narrow" pitchFamily="34" charset="0"/>
              </a:rPr>
              <a:t>both </a:t>
            </a:r>
            <a:r>
              <a:rPr lang="en-US" sz="2400" b="1" dirty="0" smtClean="0">
                <a:latin typeface="Arial Narrow" pitchFamily="34" charset="0"/>
              </a:rPr>
              <a:t>theoretical </a:t>
            </a:r>
            <a:r>
              <a:rPr lang="en-US" sz="2400" b="1" dirty="0" smtClean="0">
                <a:latin typeface="Arial Narrow" pitchFamily="34" charset="0"/>
              </a:rPr>
              <a:t>and experimental aspects.</a:t>
            </a:r>
          </a:p>
          <a:p>
            <a:endParaRPr lang="en-GB" b="1" dirty="0" smtClean="0">
              <a:latin typeface="Arial Narrow" pitchFamily="34" charset="0"/>
            </a:endParaRPr>
          </a:p>
          <a:p>
            <a:r>
              <a:rPr lang="en-GB" sz="2000" b="1" i="1" u="sng" dirty="0" smtClean="0">
                <a:latin typeface="Arial Narrow" pitchFamily="34" charset="0"/>
              </a:rPr>
              <a:t>Wireless Communications:</a:t>
            </a:r>
          </a:p>
          <a:p>
            <a:pPr>
              <a:buFont typeface="Arial" pitchFamily="34" charset="0"/>
              <a:buChar char="•"/>
            </a:pPr>
            <a:r>
              <a:rPr lang="en-GB" sz="1800" b="1" dirty="0" smtClean="0">
                <a:latin typeface="Arial Narrow" pitchFamily="34" charset="0"/>
              </a:rPr>
              <a:t>World first and only fully-integrated CMOS power amplifier for cellular.</a:t>
            </a:r>
            <a:endParaRPr lang="en-GB" sz="1800" b="1" dirty="0">
              <a:latin typeface="Arial Narrow" pitchFamily="34" charset="0"/>
            </a:endParaRPr>
          </a:p>
          <a:p>
            <a:pPr>
              <a:buFont typeface="Arial" pitchFamily="34" charset="0"/>
              <a:buChar char="•"/>
            </a:pPr>
            <a:r>
              <a:rPr lang="en-GB" sz="1800" b="1" dirty="0" smtClean="0">
                <a:latin typeface="Arial Narrow" pitchFamily="34" charset="0"/>
              </a:rPr>
              <a:t>Based on Caltech technology and commercialized by Axiom </a:t>
            </a:r>
          </a:p>
          <a:p>
            <a:r>
              <a:rPr lang="en-GB" sz="1800" b="1" dirty="0">
                <a:latin typeface="Arial Narrow" pitchFamily="34" charset="0"/>
              </a:rPr>
              <a:t> </a:t>
            </a:r>
            <a:r>
              <a:rPr lang="en-GB" sz="1800" b="1" dirty="0" smtClean="0">
                <a:latin typeface="Arial Narrow" pitchFamily="34" charset="0"/>
              </a:rPr>
              <a:t> </a:t>
            </a:r>
            <a:r>
              <a:rPr lang="en-GB" sz="1800" b="1" dirty="0" err="1" smtClean="0">
                <a:latin typeface="Arial Narrow" pitchFamily="34" charset="0"/>
              </a:rPr>
              <a:t>Microdevices</a:t>
            </a:r>
            <a:r>
              <a:rPr lang="en-GB" sz="1800" b="1" dirty="0" smtClean="0">
                <a:latin typeface="Arial Narrow" pitchFamily="34" charset="0"/>
              </a:rPr>
              <a:t> Inc. (now Skyworks Inc.).</a:t>
            </a:r>
          </a:p>
          <a:p>
            <a:pPr>
              <a:buFont typeface="Arial" pitchFamily="34" charset="0"/>
              <a:buChar char="•"/>
            </a:pPr>
            <a:r>
              <a:rPr lang="en-GB" sz="1800" b="1" dirty="0" smtClean="0">
                <a:latin typeface="Arial Narrow" pitchFamily="34" charset="0"/>
              </a:rPr>
              <a:t>Shipped </a:t>
            </a:r>
            <a:r>
              <a:rPr lang="en-GB" sz="1800" b="1" dirty="0" smtClean="0">
                <a:solidFill>
                  <a:srgbClr val="FF0000"/>
                </a:solidFill>
                <a:latin typeface="Arial Narrow" pitchFamily="34" charset="0"/>
              </a:rPr>
              <a:t>50 Million</a:t>
            </a:r>
            <a:r>
              <a:rPr lang="en-GB" sz="1800" b="1" dirty="0" smtClean="0">
                <a:latin typeface="Arial Narrow" pitchFamily="34" charset="0"/>
              </a:rPr>
              <a:t> units till April 2009. Currently shipping more than </a:t>
            </a:r>
          </a:p>
          <a:p>
            <a:r>
              <a:rPr lang="en-GB" sz="1800" b="1" dirty="0" smtClean="0">
                <a:latin typeface="Arial Narrow" pitchFamily="34" charset="0"/>
              </a:rPr>
              <a:t>  10 Million per quarter.</a:t>
            </a:r>
          </a:p>
          <a:p>
            <a:r>
              <a:rPr lang="en-GB" sz="2000" b="1" i="1" u="sng" dirty="0" smtClean="0">
                <a:latin typeface="Arial Narrow" pitchFamily="34" charset="0"/>
              </a:rPr>
              <a:t>Sensors:</a:t>
            </a:r>
          </a:p>
          <a:p>
            <a:pPr>
              <a:buFont typeface="Arial" pitchFamily="34" charset="0"/>
              <a:buChar char="•"/>
            </a:pPr>
            <a:r>
              <a:rPr lang="en-GB" sz="1800" b="1" dirty="0" smtClean="0">
                <a:latin typeface="Arial Narrow" pitchFamily="34" charset="0"/>
              </a:rPr>
              <a:t> Complete phased array Radar-On-a-Chip.</a:t>
            </a:r>
          </a:p>
          <a:p>
            <a:pPr>
              <a:buFont typeface="Arial" pitchFamily="34" charset="0"/>
              <a:buChar char="•"/>
            </a:pPr>
            <a:r>
              <a:rPr lang="en-GB" sz="1800" b="1" dirty="0" smtClean="0">
                <a:latin typeface="Arial Narrow" pitchFamily="34" charset="0"/>
              </a:rPr>
              <a:t> Silicon-based phased array transceiver with on-chip antennas.</a:t>
            </a:r>
          </a:p>
          <a:p>
            <a:pPr>
              <a:buFont typeface="Arial" pitchFamily="34" charset="0"/>
              <a:buChar char="•"/>
            </a:pPr>
            <a:r>
              <a:rPr lang="en-GB" sz="1800" b="1" dirty="0" smtClean="0">
                <a:latin typeface="Arial Narrow" pitchFamily="34" charset="0"/>
              </a:rPr>
              <a:t>Enables low-cost, high resolution imaging radar for automotive </a:t>
            </a:r>
          </a:p>
          <a:p>
            <a:r>
              <a:rPr lang="en-GB" sz="1800" b="1" dirty="0" smtClean="0">
                <a:latin typeface="Arial Narrow" pitchFamily="34" charset="0"/>
              </a:rPr>
              <a:t>  and robotics applications.</a:t>
            </a:r>
            <a:endParaRPr lang="en-GB" sz="1800" b="1" dirty="0">
              <a:latin typeface="Arial Narrow" pitchFamily="34" charset="0"/>
            </a:endParaRPr>
          </a:p>
          <a:p>
            <a:r>
              <a:rPr lang="en-GB" sz="2000" b="1" i="1" u="sng" dirty="0" smtClean="0">
                <a:latin typeface="Arial Narrow" pitchFamily="34" charset="0"/>
              </a:rPr>
              <a:t>Bio-Sensing:</a:t>
            </a:r>
          </a:p>
          <a:p>
            <a:pPr>
              <a:buFont typeface="Arial" pitchFamily="34" charset="0"/>
              <a:buChar char="•"/>
            </a:pPr>
            <a:r>
              <a:rPr lang="en-GB" b="1" dirty="0" smtClean="0">
                <a:latin typeface="Arial Narrow" pitchFamily="34" charset="0"/>
              </a:rPr>
              <a:t> </a:t>
            </a:r>
            <a:r>
              <a:rPr lang="en-GB" sz="1800" b="1" dirty="0" smtClean="0">
                <a:latin typeface="Arial Narrow" pitchFamily="34" charset="0"/>
              </a:rPr>
              <a:t>Single molecule bio-sensor  for DNA and RNA.</a:t>
            </a:r>
          </a:p>
          <a:p>
            <a:pPr>
              <a:buFont typeface="Arial" pitchFamily="34" charset="0"/>
              <a:buChar char="•"/>
            </a:pPr>
            <a:r>
              <a:rPr lang="en-GB" sz="1800" b="1" dirty="0">
                <a:latin typeface="Arial Narrow" pitchFamily="34" charset="0"/>
              </a:rPr>
              <a:t> </a:t>
            </a:r>
            <a:r>
              <a:rPr lang="en-GB" sz="1800" b="1" dirty="0" smtClean="0">
                <a:latin typeface="Arial Narrow" pitchFamily="34" charset="0"/>
              </a:rPr>
              <a:t>Ultra-low cost portable sensor array for handheld early diagnostics </a:t>
            </a:r>
          </a:p>
          <a:p>
            <a:r>
              <a:rPr lang="en-GB" sz="1800" b="1" dirty="0" smtClean="0">
                <a:latin typeface="Arial Narrow" pitchFamily="34" charset="0"/>
              </a:rPr>
              <a:t>   and disease monitoring.</a:t>
            </a:r>
          </a:p>
          <a:p>
            <a:pPr>
              <a:buFont typeface="Arial" pitchFamily="34" charset="0"/>
              <a:buChar char="•"/>
            </a:pPr>
            <a:r>
              <a:rPr lang="en-GB" sz="1800" b="1" dirty="0">
                <a:latin typeface="Arial Narrow" pitchFamily="34" charset="0"/>
              </a:rPr>
              <a:t> </a:t>
            </a:r>
            <a:r>
              <a:rPr lang="en-GB" sz="1800" b="1" dirty="0" smtClean="0">
                <a:latin typeface="Arial Narrow" pitchFamily="34" charset="0"/>
              </a:rPr>
              <a:t>Based on a CMOS magnetic sensor developed at Caltech.</a:t>
            </a:r>
          </a:p>
        </p:txBody>
      </p:sp>
      <p:pic>
        <p:nvPicPr>
          <p:cNvPr id="13" name="Picture 6" descr="Transmitter2"/>
          <p:cNvPicPr>
            <a:picLocks noChangeAspect="1" noChangeArrowheads="1"/>
          </p:cNvPicPr>
          <p:nvPr/>
        </p:nvPicPr>
        <p:blipFill>
          <a:blip r:embed="rId4" cstate="print"/>
          <a:srcRect/>
          <a:stretch>
            <a:fillRect/>
          </a:stretch>
        </p:blipFill>
        <p:spPr bwMode="auto">
          <a:xfrm>
            <a:off x="6240181" y="3548063"/>
            <a:ext cx="2832382" cy="1371600"/>
          </a:xfrm>
          <a:prstGeom prst="rect">
            <a:avLst/>
          </a:prstGeom>
          <a:noFill/>
        </p:spPr>
      </p:pic>
      <p:pic>
        <p:nvPicPr>
          <p:cNvPr id="14" name="Picture 13" descr="Untitled.jpg"/>
          <p:cNvPicPr>
            <a:picLocks noChangeAspect="1"/>
          </p:cNvPicPr>
          <p:nvPr/>
        </p:nvPicPr>
        <p:blipFill>
          <a:blip r:embed="rId5" cstate="print"/>
          <a:stretch>
            <a:fillRect/>
          </a:stretch>
        </p:blipFill>
        <p:spPr>
          <a:xfrm>
            <a:off x="7848600" y="5011366"/>
            <a:ext cx="1295400" cy="1846634"/>
          </a:xfrm>
          <a:prstGeom prst="rect">
            <a:avLst/>
          </a:prstGeom>
        </p:spPr>
      </p:pic>
      <p:pic>
        <p:nvPicPr>
          <p:cNvPr id="15" name="Picture 14" descr="Untitled.jpg"/>
          <p:cNvPicPr>
            <a:picLocks noChangeAspect="1"/>
          </p:cNvPicPr>
          <p:nvPr/>
        </p:nvPicPr>
        <p:blipFill>
          <a:blip r:embed="rId6" cstate="print"/>
          <a:stretch>
            <a:fillRect/>
          </a:stretch>
        </p:blipFill>
        <p:spPr>
          <a:xfrm>
            <a:off x="6324600" y="5105400"/>
            <a:ext cx="1585941" cy="1752600"/>
          </a:xfrm>
          <a:prstGeom prst="rect">
            <a:avLst/>
          </a:prstGeom>
        </p:spPr>
      </p:pic>
      <p:pic>
        <p:nvPicPr>
          <p:cNvPr id="75778" name="Picture 2" descr="image">
            <a:hlinkClick r:id="rId7"/>
          </p:cNvPr>
          <p:cNvPicPr>
            <a:picLocks noChangeAspect="1" noChangeArrowheads="1"/>
          </p:cNvPicPr>
          <p:nvPr/>
        </p:nvPicPr>
        <p:blipFill>
          <a:blip r:embed="rId8"/>
          <a:srcRect/>
          <a:stretch>
            <a:fillRect/>
          </a:stretch>
        </p:blipFill>
        <p:spPr bwMode="auto">
          <a:xfrm>
            <a:off x="228600" y="762000"/>
            <a:ext cx="762000" cy="1076326"/>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z="3200" b="0" dirty="0" smtClean="0">
                <a:ea typeface="ＭＳ Ｐゴシック" pitchFamily="26" charset="-128"/>
              </a:rPr>
              <a:t>  </a:t>
            </a:r>
            <a:endParaRPr lang="en-US" sz="3200" b="0" dirty="0" smtClean="0">
              <a:ea typeface="ＭＳ Ｐゴシック" pitchFamily="26" charset="-128"/>
            </a:endParaRPr>
          </a:p>
        </p:txBody>
      </p:sp>
      <p:sp>
        <p:nvSpPr>
          <p:cNvPr id="15363" name="Content Placeholder 2"/>
          <p:cNvSpPr>
            <a:spLocks noGrp="1"/>
          </p:cNvSpPr>
          <p:nvPr>
            <p:ph idx="1"/>
          </p:nvPr>
        </p:nvSpPr>
        <p:spPr>
          <a:xfrm>
            <a:off x="434975" y="990600"/>
            <a:ext cx="8709025" cy="4800600"/>
          </a:xfrm>
        </p:spPr>
        <p:txBody>
          <a:bodyPr/>
          <a:lstStyle/>
          <a:p>
            <a:r>
              <a:rPr lang="en-US" sz="2600" dirty="0" smtClean="0">
                <a:ea typeface="ＭＳ Ｐゴシック" pitchFamily="26" charset="-128"/>
              </a:rPr>
              <a:t>Architectures and circuits for the future </a:t>
            </a:r>
            <a:r>
              <a:rPr lang="en-US" sz="2600" b="1" dirty="0" smtClean="0">
                <a:ea typeface="ＭＳ Ｐゴシック" pitchFamily="26" charset="-128"/>
              </a:rPr>
              <a:t>processing</a:t>
            </a:r>
            <a:r>
              <a:rPr lang="en-US" sz="2600" dirty="0" smtClean="0">
                <a:ea typeface="ＭＳ Ｐゴシック" pitchFamily="26" charset="-128"/>
              </a:rPr>
              <a:t>, </a:t>
            </a:r>
            <a:r>
              <a:rPr lang="en-US" sz="2600" b="1" dirty="0" smtClean="0">
                <a:ea typeface="ＭＳ Ｐゴシック" pitchFamily="26" charset="-128"/>
              </a:rPr>
              <a:t>communication </a:t>
            </a:r>
            <a:r>
              <a:rPr lang="en-US" sz="2600" dirty="0" smtClean="0">
                <a:ea typeface="ＭＳ Ｐゴシック" pitchFamily="26" charset="-128"/>
              </a:rPr>
              <a:t>and </a:t>
            </a:r>
            <a:r>
              <a:rPr lang="en-US" sz="2600" b="1" dirty="0" smtClean="0">
                <a:ea typeface="ＭＳ Ｐゴシック" pitchFamily="26" charset="-128"/>
              </a:rPr>
              <a:t>medical </a:t>
            </a:r>
            <a:r>
              <a:rPr lang="en-US" sz="2600" dirty="0" smtClean="0">
                <a:ea typeface="ＭＳ Ｐゴシック" pitchFamily="26" charset="-128"/>
              </a:rPr>
              <a:t>systems </a:t>
            </a:r>
            <a:endParaRPr lang="en-US" sz="1200" dirty="0" smtClean="0">
              <a:ea typeface="ＭＳ Ｐゴシック" pitchFamily="26" charset="-128"/>
            </a:endParaRPr>
          </a:p>
          <a:p>
            <a:pPr lvl="1"/>
            <a:r>
              <a:rPr lang="en-US" dirty="0" smtClean="0">
                <a:ea typeface="ＭＳ Ｐゴシック" pitchFamily="26" charset="-128"/>
              </a:rPr>
              <a:t>On-chip networks and high-speed signaling for multi-processors and 3D integrated systems</a:t>
            </a:r>
          </a:p>
          <a:p>
            <a:pPr lvl="1"/>
            <a:r>
              <a:rPr lang="en-US" dirty="0" smtClean="0">
                <a:ea typeface="ＭＳ Ｐゴシック" pitchFamily="26" charset="-128"/>
              </a:rPr>
              <a:t>Next generation neural implants </a:t>
            </a:r>
          </a:p>
          <a:p>
            <a:pPr lvl="1"/>
            <a:r>
              <a:rPr lang="en-US" dirty="0" smtClean="0">
                <a:ea typeface="ＭＳ Ｐゴシック" pitchFamily="26" charset="-128"/>
              </a:rPr>
              <a:t>Compressive sensing </a:t>
            </a:r>
          </a:p>
          <a:p>
            <a:pPr lvl="1"/>
            <a:r>
              <a:rPr lang="en-US" dirty="0" smtClean="0">
                <a:ea typeface="ＭＳ Ｐゴシック" pitchFamily="26" charset="-128"/>
              </a:rPr>
              <a:t>Adaptive circuits and systems</a:t>
            </a:r>
          </a:p>
          <a:p>
            <a:pPr lvl="2"/>
            <a:endParaRPr lang="en-US" sz="1900" dirty="0" smtClean="0">
              <a:ea typeface="ＭＳ Ｐゴシック" pitchFamily="26" charset="-128"/>
            </a:endParaRPr>
          </a:p>
        </p:txBody>
      </p:sp>
      <p:grpSp>
        <p:nvGrpSpPr>
          <p:cNvPr id="2" name="Group 6"/>
          <p:cNvGrpSpPr>
            <a:grpSpLocks/>
          </p:cNvGrpSpPr>
          <p:nvPr/>
        </p:nvGrpSpPr>
        <p:grpSpPr bwMode="auto">
          <a:xfrm>
            <a:off x="76200" y="4038600"/>
            <a:ext cx="3810000" cy="1828800"/>
            <a:chOff x="838200" y="1333500"/>
            <a:chExt cx="11096626" cy="5524500"/>
          </a:xfrm>
        </p:grpSpPr>
        <p:pic>
          <p:nvPicPr>
            <p:cNvPr id="15369" name="Picture 3" descr="14all copy"/>
            <p:cNvPicPr>
              <a:picLocks noChangeAspect="1" noChangeArrowheads="1"/>
            </p:cNvPicPr>
            <p:nvPr/>
          </p:nvPicPr>
          <p:blipFill>
            <a:blip r:embed="rId2"/>
            <a:srcRect/>
            <a:stretch>
              <a:fillRect/>
            </a:stretch>
          </p:blipFill>
          <p:spPr bwMode="auto">
            <a:xfrm>
              <a:off x="838200" y="1333500"/>
              <a:ext cx="7366000" cy="5524500"/>
            </a:xfrm>
            <a:prstGeom prst="rect">
              <a:avLst/>
            </a:prstGeom>
            <a:noFill/>
            <a:ln w="9525">
              <a:noFill/>
              <a:miter lim="800000"/>
              <a:headEnd/>
              <a:tailEnd/>
            </a:ln>
          </p:spPr>
        </p:pic>
        <p:sp>
          <p:nvSpPr>
            <p:cNvPr id="15370" name="Text Box 7"/>
            <p:cNvSpPr txBox="1">
              <a:spLocks noChangeArrowheads="1"/>
            </p:cNvSpPr>
            <p:nvPr/>
          </p:nvSpPr>
          <p:spPr bwMode="auto">
            <a:xfrm>
              <a:off x="7489826" y="3014663"/>
              <a:ext cx="4445000" cy="1022715"/>
            </a:xfrm>
            <a:prstGeom prst="rect">
              <a:avLst/>
            </a:prstGeom>
            <a:noFill/>
            <a:ln w="9525">
              <a:noFill/>
              <a:miter lim="800000"/>
              <a:headEnd/>
              <a:tailEnd/>
            </a:ln>
          </p:spPr>
          <p:txBody>
            <a:bodyPr>
              <a:spAutoFit/>
            </a:bodyPr>
            <a:lstStyle/>
            <a:p>
              <a:pPr eaLnBrk="1" hangingPunct="1">
                <a:spcBef>
                  <a:spcPct val="50000"/>
                </a:spcBef>
              </a:pPr>
              <a:r>
                <a:rPr lang="en-US" sz="1600" b="1">
                  <a:latin typeface="Arial" charset="0"/>
                </a:rPr>
                <a:t>IC Chip</a:t>
              </a:r>
            </a:p>
          </p:txBody>
        </p:sp>
        <p:sp>
          <p:nvSpPr>
            <p:cNvPr id="15371" name="Line 9"/>
            <p:cNvSpPr>
              <a:spLocks noChangeShapeType="1"/>
            </p:cNvSpPr>
            <p:nvPr/>
          </p:nvSpPr>
          <p:spPr bwMode="auto">
            <a:xfrm flipH="1">
              <a:off x="6327775" y="3381375"/>
              <a:ext cx="1162050" cy="623888"/>
            </a:xfrm>
            <a:prstGeom prst="line">
              <a:avLst/>
            </a:prstGeom>
            <a:noFill/>
            <a:ln w="9525">
              <a:solidFill>
                <a:schemeClr val="tx1"/>
              </a:solidFill>
              <a:round/>
              <a:headEnd/>
              <a:tailEnd type="triangle" w="med" len="med"/>
            </a:ln>
          </p:spPr>
          <p:txBody>
            <a:bodyPr/>
            <a:lstStyle/>
            <a:p>
              <a:endParaRPr lang="en-US"/>
            </a:p>
          </p:txBody>
        </p:sp>
      </p:grpSp>
      <p:pic>
        <p:nvPicPr>
          <p:cNvPr id="15365" name="Picture 25" descr="Vcsel_link_testing"/>
          <p:cNvPicPr>
            <a:picLocks noChangeAspect="1" noChangeArrowheads="1"/>
          </p:cNvPicPr>
          <p:nvPr/>
        </p:nvPicPr>
        <p:blipFill>
          <a:blip r:embed="rId3"/>
          <a:srcRect/>
          <a:stretch>
            <a:fillRect/>
          </a:stretch>
        </p:blipFill>
        <p:spPr bwMode="auto">
          <a:xfrm>
            <a:off x="2362200" y="5105400"/>
            <a:ext cx="4308475" cy="1447800"/>
          </a:xfrm>
          <a:prstGeom prst="rect">
            <a:avLst/>
          </a:prstGeom>
          <a:noFill/>
          <a:ln w="9525">
            <a:noFill/>
            <a:miter lim="800000"/>
            <a:headEnd/>
            <a:tailEnd/>
          </a:ln>
        </p:spPr>
      </p:pic>
      <p:pic>
        <p:nvPicPr>
          <p:cNvPr id="15366" name="Picture 9" descr="A2I_plugin_Top-1.jpg"/>
          <p:cNvPicPr>
            <a:picLocks noChangeAspect="1"/>
          </p:cNvPicPr>
          <p:nvPr/>
        </p:nvPicPr>
        <p:blipFill>
          <a:blip r:embed="rId4"/>
          <a:srcRect/>
          <a:stretch>
            <a:fillRect/>
          </a:stretch>
        </p:blipFill>
        <p:spPr bwMode="auto">
          <a:xfrm>
            <a:off x="6934200" y="5105400"/>
            <a:ext cx="1914525" cy="1458913"/>
          </a:xfrm>
          <a:prstGeom prst="rect">
            <a:avLst/>
          </a:prstGeom>
          <a:noFill/>
          <a:ln w="9525">
            <a:noFill/>
            <a:miter lim="800000"/>
            <a:headEnd/>
            <a:tailEnd/>
          </a:ln>
        </p:spPr>
      </p:pic>
      <p:pic>
        <p:nvPicPr>
          <p:cNvPr id="15367" name="Picture 3" descr="whole.png"/>
          <p:cNvPicPr>
            <a:picLocks noChangeAspect="1"/>
          </p:cNvPicPr>
          <p:nvPr/>
        </p:nvPicPr>
        <p:blipFill>
          <a:blip r:embed="rId5"/>
          <a:srcRect/>
          <a:stretch>
            <a:fillRect/>
          </a:stretch>
        </p:blipFill>
        <p:spPr bwMode="auto">
          <a:xfrm>
            <a:off x="7010400" y="2971800"/>
            <a:ext cx="1631950" cy="1895475"/>
          </a:xfrm>
          <a:prstGeom prst="rect">
            <a:avLst/>
          </a:prstGeom>
          <a:noFill/>
          <a:ln w="9525">
            <a:noFill/>
            <a:miter lim="800000"/>
            <a:headEnd/>
            <a:tailEnd/>
          </a:ln>
        </p:spPr>
      </p:pic>
      <p:pic>
        <p:nvPicPr>
          <p:cNvPr id="15368" name="Picture 5" descr="FlexIO_Flexphase-1"/>
          <p:cNvPicPr>
            <a:picLocks noChangeAspect="1" noChangeArrowheads="1"/>
          </p:cNvPicPr>
          <p:nvPr/>
        </p:nvPicPr>
        <p:blipFill>
          <a:blip r:embed="rId6"/>
          <a:srcRect/>
          <a:stretch>
            <a:fillRect/>
          </a:stretch>
        </p:blipFill>
        <p:spPr bwMode="auto">
          <a:xfrm>
            <a:off x="4114800" y="4111625"/>
            <a:ext cx="1744663" cy="917575"/>
          </a:xfrm>
          <a:prstGeom prst="rect">
            <a:avLst/>
          </a:prstGeom>
          <a:noFill/>
          <a:ln w="9525">
            <a:noFill/>
            <a:miter lim="800000"/>
            <a:headEnd/>
            <a:tailEnd/>
          </a:ln>
        </p:spPr>
      </p:pic>
      <p:sp>
        <p:nvSpPr>
          <p:cNvPr id="12" name="TextBox 11"/>
          <p:cNvSpPr txBox="1"/>
          <p:nvPr/>
        </p:nvSpPr>
        <p:spPr>
          <a:xfrm>
            <a:off x="945922" y="304800"/>
            <a:ext cx="8198078" cy="584775"/>
          </a:xfrm>
          <a:prstGeom prst="rect">
            <a:avLst/>
          </a:prstGeom>
          <a:noFill/>
        </p:spPr>
        <p:txBody>
          <a:bodyPr wrap="none" rtlCol="0">
            <a:spAutoFit/>
          </a:bodyPr>
          <a:lstStyle/>
          <a:p>
            <a:r>
              <a:rPr lang="en-US" sz="3200" dirty="0" smtClean="0"/>
              <a:t>Mixed Mode Integrated Circuits (</a:t>
            </a:r>
            <a:r>
              <a:rPr lang="en-US" sz="3200" dirty="0" err="1" smtClean="0"/>
              <a:t>Emami</a:t>
            </a:r>
            <a:r>
              <a:rPr lang="en-US" sz="3200" dirty="0" smtClean="0"/>
              <a:t> Group)</a:t>
            </a:r>
            <a:endParaRPr lang="en-US" sz="3200" dirty="0"/>
          </a:p>
        </p:txBody>
      </p:sp>
      <p:pic>
        <p:nvPicPr>
          <p:cNvPr id="73730" name="Picture 2" descr="image">
            <a:hlinkClick r:id="rId7"/>
          </p:cNvPr>
          <p:cNvPicPr>
            <a:picLocks noChangeAspect="1" noChangeArrowheads="1"/>
          </p:cNvPicPr>
          <p:nvPr/>
        </p:nvPicPr>
        <p:blipFill>
          <a:blip r:embed="rId8"/>
          <a:srcRect/>
          <a:stretch>
            <a:fillRect/>
          </a:stretch>
        </p:blipFill>
        <p:spPr bwMode="auto">
          <a:xfrm>
            <a:off x="127000" y="50800"/>
            <a:ext cx="762000" cy="1076326"/>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9" name="AutoShape 49"/>
          <p:cNvSpPr>
            <a:spLocks noChangeArrowheads="1"/>
          </p:cNvSpPr>
          <p:nvPr/>
        </p:nvSpPr>
        <p:spPr bwMode="auto">
          <a:xfrm>
            <a:off x="142875" y="992188"/>
            <a:ext cx="8858250" cy="1944687"/>
          </a:xfrm>
          <a:prstGeom prst="roundRect">
            <a:avLst>
              <a:gd name="adj" fmla="val 12329"/>
            </a:avLst>
          </a:prstGeom>
          <a:solidFill>
            <a:srgbClr val="CCFFCC">
              <a:alpha val="50195"/>
            </a:srgbClr>
          </a:solidFill>
          <a:ln w="25400">
            <a:solidFill>
              <a:srgbClr val="339966"/>
            </a:solidFill>
            <a:round/>
            <a:headEnd/>
            <a:tailEnd/>
          </a:ln>
        </p:spPr>
        <p:txBody>
          <a:bodyPr wrap="none" anchor="ctr"/>
          <a:lstStyle/>
          <a:p>
            <a:endParaRPr lang="en-US"/>
          </a:p>
        </p:txBody>
      </p:sp>
      <p:sp>
        <p:nvSpPr>
          <p:cNvPr id="1030" name="AutoShape 43"/>
          <p:cNvSpPr>
            <a:spLocks noChangeArrowheads="1"/>
          </p:cNvSpPr>
          <p:nvPr/>
        </p:nvSpPr>
        <p:spPr bwMode="auto">
          <a:xfrm>
            <a:off x="4572000" y="3068638"/>
            <a:ext cx="4535488" cy="3600450"/>
          </a:xfrm>
          <a:prstGeom prst="roundRect">
            <a:avLst>
              <a:gd name="adj" fmla="val 7583"/>
            </a:avLst>
          </a:prstGeom>
          <a:solidFill>
            <a:srgbClr val="99CCFF">
              <a:alpha val="50195"/>
            </a:srgbClr>
          </a:solidFill>
          <a:ln w="25400">
            <a:solidFill>
              <a:srgbClr val="0000FF"/>
            </a:solidFill>
            <a:round/>
            <a:headEnd/>
            <a:tailEnd/>
          </a:ln>
        </p:spPr>
        <p:txBody>
          <a:bodyPr wrap="none" anchor="ctr"/>
          <a:lstStyle/>
          <a:p>
            <a:endParaRPr lang="en-US"/>
          </a:p>
        </p:txBody>
      </p:sp>
      <p:sp>
        <p:nvSpPr>
          <p:cNvPr id="1031" name="Rectangle 44"/>
          <p:cNvSpPr>
            <a:spLocks noGrp="1"/>
          </p:cNvSpPr>
          <p:nvPr>
            <p:ph type="title" idx="4294967295"/>
          </p:nvPr>
        </p:nvSpPr>
        <p:spPr>
          <a:xfrm>
            <a:off x="1066800" y="152400"/>
            <a:ext cx="8229600" cy="706437"/>
          </a:xfrm>
        </p:spPr>
        <p:txBody>
          <a:bodyPr/>
          <a:lstStyle/>
          <a:p>
            <a:pPr eaLnBrk="1" hangingPunct="1"/>
            <a:r>
              <a:rPr lang="en-US" altLang="zh-CN" sz="2800" dirty="0" smtClean="0"/>
              <a:t>Opt. &amp; Quant. Electron. Lab,  Prof. A. </a:t>
            </a:r>
            <a:r>
              <a:rPr lang="en-US" altLang="zh-CN" sz="2800" dirty="0" err="1" smtClean="0"/>
              <a:t>Yariv</a:t>
            </a:r>
            <a:endParaRPr lang="en-US" altLang="zh-CN" sz="2800" dirty="0" smtClean="0"/>
          </a:p>
        </p:txBody>
      </p:sp>
      <p:sp>
        <p:nvSpPr>
          <p:cNvPr id="1032" name="Content Placeholder 3"/>
          <p:cNvSpPr>
            <a:spLocks noGrp="1"/>
          </p:cNvSpPr>
          <p:nvPr>
            <p:ph idx="1"/>
          </p:nvPr>
        </p:nvSpPr>
        <p:spPr>
          <a:xfrm>
            <a:off x="250825" y="1039813"/>
            <a:ext cx="4752975" cy="1871662"/>
          </a:xfrm>
        </p:spPr>
        <p:txBody>
          <a:bodyPr/>
          <a:lstStyle/>
          <a:p>
            <a:pPr algn="ctr" eaLnBrk="1" hangingPunct="1">
              <a:buFont typeface="Arial" pitchFamily="34" charset="0"/>
              <a:buNone/>
            </a:pPr>
            <a:r>
              <a:rPr lang="en-US" altLang="zh-TW" sz="2000" u="sng" dirty="0" smtClean="0"/>
              <a:t>Hybrid Si/III-V photonics</a:t>
            </a:r>
          </a:p>
          <a:p>
            <a:pPr eaLnBrk="1" hangingPunct="1">
              <a:lnSpc>
                <a:spcPct val="80000"/>
              </a:lnSpc>
            </a:pPr>
            <a:r>
              <a:rPr lang="en-US" altLang="zh-TW" sz="1600" dirty="0" smtClean="0"/>
              <a:t>Low-temperature wafer bonding</a:t>
            </a:r>
          </a:p>
          <a:p>
            <a:pPr eaLnBrk="1" hangingPunct="1">
              <a:lnSpc>
                <a:spcPct val="80000"/>
              </a:lnSpc>
            </a:pPr>
            <a:r>
              <a:rPr lang="en-US" altLang="zh-TW" sz="1600" dirty="0" smtClean="0"/>
              <a:t>Longitudinal </a:t>
            </a:r>
            <a:r>
              <a:rPr lang="en-US" altLang="zh-TW" sz="1600" dirty="0" err="1" smtClean="0"/>
              <a:t>supermode</a:t>
            </a:r>
            <a:r>
              <a:rPr lang="en-US" altLang="zh-TW" sz="1600" dirty="0" smtClean="0"/>
              <a:t> control in hybrid lasers</a:t>
            </a:r>
          </a:p>
          <a:p>
            <a:pPr lvl="1" eaLnBrk="1" hangingPunct="1">
              <a:lnSpc>
                <a:spcPct val="80000"/>
              </a:lnSpc>
            </a:pPr>
            <a:r>
              <a:rPr lang="en-US" altLang="zh-TW" sz="1400" dirty="0" smtClean="0"/>
              <a:t>Enhance laser modal gain</a:t>
            </a:r>
          </a:p>
          <a:p>
            <a:pPr lvl="1" eaLnBrk="1" hangingPunct="1">
              <a:lnSpc>
                <a:spcPct val="80000"/>
              </a:lnSpc>
            </a:pPr>
            <a:r>
              <a:rPr lang="en-US" altLang="zh-TW" sz="1400" dirty="0" smtClean="0"/>
              <a:t>Reduce threshold and increase slope efficiency</a:t>
            </a:r>
          </a:p>
          <a:p>
            <a:pPr lvl="1" eaLnBrk="1" hangingPunct="1">
              <a:lnSpc>
                <a:spcPct val="80000"/>
              </a:lnSpc>
            </a:pPr>
            <a:r>
              <a:rPr lang="en-US" altLang="zh-TW" sz="1400" dirty="0" smtClean="0"/>
              <a:t>Make for more efficient and shorter devices</a:t>
            </a:r>
          </a:p>
          <a:p>
            <a:pPr eaLnBrk="1" hangingPunct="1">
              <a:lnSpc>
                <a:spcPct val="80000"/>
              </a:lnSpc>
            </a:pPr>
            <a:r>
              <a:rPr lang="en-US" altLang="zh-TW" sz="1600" dirty="0" smtClean="0"/>
              <a:t>Room temperature </a:t>
            </a:r>
            <a:r>
              <a:rPr lang="en-US" altLang="zh-TW" sz="1600" dirty="0" err="1" smtClean="0"/>
              <a:t>c.w</a:t>
            </a:r>
            <a:r>
              <a:rPr lang="en-US" altLang="zh-TW" sz="1600" dirty="0" smtClean="0"/>
              <a:t>. </a:t>
            </a:r>
            <a:r>
              <a:rPr lang="en-US" altLang="zh-TW" sz="1600" dirty="0" err="1" smtClean="0"/>
              <a:t>hyrid</a:t>
            </a:r>
            <a:r>
              <a:rPr lang="en-US" altLang="zh-TW" sz="1600" dirty="0" smtClean="0"/>
              <a:t> Si lasers</a:t>
            </a:r>
          </a:p>
        </p:txBody>
      </p:sp>
      <p:sp>
        <p:nvSpPr>
          <p:cNvPr id="28" name="Content Placeholder 3"/>
          <p:cNvSpPr txBox="1">
            <a:spLocks/>
          </p:cNvSpPr>
          <p:nvPr/>
        </p:nvSpPr>
        <p:spPr>
          <a:xfrm>
            <a:off x="4643438" y="3057525"/>
            <a:ext cx="4392612" cy="2663825"/>
          </a:xfrm>
          <a:prstGeom prst="rect">
            <a:avLst/>
          </a:prstGeom>
        </p:spPr>
        <p:txBody>
          <a:bodyPr>
            <a:normAutofit lnSpcReduction="10000"/>
          </a:bodyPr>
          <a:lstStyle/>
          <a:p>
            <a:pPr marL="342900" indent="-342900" algn="ctr">
              <a:spcBef>
                <a:spcPct val="20000"/>
              </a:spcBef>
              <a:buFont typeface="Arial" charset="0"/>
              <a:buNone/>
              <a:defRPr/>
            </a:pPr>
            <a:r>
              <a:rPr kumimoji="0" lang="en-US" altLang="zh-TW" sz="2000" u="sng" dirty="0">
                <a:latin typeface="Calibri" pitchFamily="34" charset="0"/>
                <a:ea typeface="新細明體" pitchFamily="18" charset="-120"/>
              </a:rPr>
              <a:t>Slow light amplifiers and lasers</a:t>
            </a:r>
          </a:p>
          <a:p>
            <a:pPr marL="342900" indent="-342900">
              <a:lnSpc>
                <a:spcPct val="80000"/>
              </a:lnSpc>
              <a:spcBef>
                <a:spcPct val="20000"/>
              </a:spcBef>
              <a:buFont typeface="Arial" charset="0"/>
              <a:buChar char="•"/>
              <a:defRPr/>
            </a:pPr>
            <a:r>
              <a:rPr kumimoji="0" lang="en-US" altLang="zh-TW" sz="1700" dirty="0">
                <a:latin typeface="Calibri" pitchFamily="34" charset="0"/>
                <a:ea typeface="新細明體" pitchFamily="18" charset="-120"/>
              </a:rPr>
              <a:t>Slow light by coupled-resonator optical waveguides (CROWs)</a:t>
            </a:r>
          </a:p>
          <a:p>
            <a:pPr marL="342900" indent="-342900">
              <a:lnSpc>
                <a:spcPct val="80000"/>
              </a:lnSpc>
              <a:spcBef>
                <a:spcPct val="20000"/>
              </a:spcBef>
              <a:buFont typeface="Arial" charset="0"/>
              <a:buChar char="•"/>
              <a:defRPr/>
            </a:pPr>
            <a:r>
              <a:rPr kumimoji="0" lang="en-US" altLang="zh-TW" sz="1700" dirty="0">
                <a:latin typeface="Calibri" pitchFamily="34" charset="0"/>
                <a:ea typeface="新細明體" pitchFamily="18" charset="-120"/>
              </a:rPr>
              <a:t>Effect by slow light:</a:t>
            </a:r>
          </a:p>
          <a:p>
            <a:pPr marL="742950" lvl="1" indent="-285750">
              <a:lnSpc>
                <a:spcPct val="80000"/>
              </a:lnSpc>
              <a:spcBef>
                <a:spcPct val="20000"/>
              </a:spcBef>
              <a:buFont typeface="Arial" charset="0"/>
              <a:buChar char="–"/>
              <a:defRPr/>
            </a:pPr>
            <a:r>
              <a:rPr kumimoji="0" lang="en-US" altLang="zh-TW" sz="1400" dirty="0">
                <a:latin typeface="Calibri" pitchFamily="34" charset="0"/>
                <a:ea typeface="新細明體" pitchFamily="18" charset="-120"/>
              </a:rPr>
              <a:t>Longer photon lifetime</a:t>
            </a:r>
          </a:p>
          <a:p>
            <a:pPr marL="742950" lvl="1" indent="-285750">
              <a:lnSpc>
                <a:spcPct val="80000"/>
              </a:lnSpc>
              <a:spcBef>
                <a:spcPct val="20000"/>
              </a:spcBef>
              <a:buFont typeface="Arial" charset="0"/>
              <a:buChar char="–"/>
              <a:defRPr/>
            </a:pPr>
            <a:r>
              <a:rPr kumimoji="0" lang="en-US" altLang="zh-TW" sz="1400" dirty="0">
                <a:latin typeface="Calibri" pitchFamily="34" charset="0"/>
                <a:ea typeface="新細明體" pitchFamily="18" charset="-120"/>
              </a:rPr>
              <a:t>Enhanced optical gain and long effective length</a:t>
            </a:r>
          </a:p>
          <a:p>
            <a:pPr marL="342900" indent="-342900">
              <a:lnSpc>
                <a:spcPct val="80000"/>
              </a:lnSpc>
              <a:spcBef>
                <a:spcPct val="20000"/>
              </a:spcBef>
              <a:buFont typeface="Arial" charset="0"/>
              <a:buChar char="•"/>
              <a:defRPr/>
            </a:pPr>
            <a:r>
              <a:rPr kumimoji="0" lang="en-US" altLang="zh-TW" sz="1700" dirty="0">
                <a:latin typeface="Calibri" pitchFamily="34" charset="0"/>
                <a:ea typeface="新細明體" pitchFamily="18" charset="-120"/>
              </a:rPr>
              <a:t>Active slow light</a:t>
            </a:r>
          </a:p>
          <a:p>
            <a:pPr marL="742950" lvl="1" indent="-285750">
              <a:lnSpc>
                <a:spcPct val="80000"/>
              </a:lnSpc>
              <a:spcBef>
                <a:spcPct val="20000"/>
              </a:spcBef>
              <a:buFont typeface="Arial" charset="0"/>
              <a:buChar char="–"/>
              <a:defRPr/>
            </a:pPr>
            <a:r>
              <a:rPr kumimoji="0" lang="en-US" altLang="zh-TW" sz="1400" dirty="0">
                <a:latin typeface="Calibri" pitchFamily="34" charset="0"/>
                <a:ea typeface="新細明體" pitchFamily="18" charset="-120"/>
              </a:rPr>
              <a:t>Compact optical amplifiers and lasers</a:t>
            </a:r>
          </a:p>
          <a:p>
            <a:pPr marL="742950" lvl="1" indent="-285750">
              <a:lnSpc>
                <a:spcPct val="80000"/>
              </a:lnSpc>
              <a:spcBef>
                <a:spcPct val="20000"/>
              </a:spcBef>
              <a:buFont typeface="Arial" charset="0"/>
              <a:buChar char="–"/>
              <a:defRPr/>
            </a:pPr>
            <a:r>
              <a:rPr kumimoji="0" lang="en-US" altLang="zh-TW" sz="1400" dirty="0">
                <a:latin typeface="Calibri" pitchFamily="34" charset="0"/>
                <a:ea typeface="新細明體" pitchFamily="18" charset="-120"/>
              </a:rPr>
              <a:t>Lasers with low threshold current and narrow </a:t>
            </a:r>
            <a:r>
              <a:rPr kumimoji="0" lang="en-US" altLang="zh-TW" sz="1400" dirty="0" err="1">
                <a:latin typeface="Calibri" pitchFamily="34" charset="0"/>
                <a:ea typeface="新細明體" pitchFamily="18" charset="-120"/>
              </a:rPr>
              <a:t>linewidth</a:t>
            </a:r>
            <a:endParaRPr kumimoji="0" lang="en-US" altLang="zh-TW" sz="1400" dirty="0">
              <a:latin typeface="Calibri" pitchFamily="34" charset="0"/>
              <a:ea typeface="新細明體" pitchFamily="18" charset="-120"/>
            </a:endParaRPr>
          </a:p>
          <a:p>
            <a:pPr marL="342900" indent="-342900">
              <a:lnSpc>
                <a:spcPct val="80000"/>
              </a:lnSpc>
              <a:spcBef>
                <a:spcPct val="20000"/>
              </a:spcBef>
              <a:buFont typeface="Arial" charset="0"/>
              <a:buChar char="•"/>
              <a:defRPr/>
            </a:pPr>
            <a:r>
              <a:rPr kumimoji="0" lang="en-US" altLang="zh-TW" sz="1700" dirty="0">
                <a:latin typeface="Calibri" pitchFamily="34" charset="0"/>
                <a:ea typeface="新細明體" pitchFamily="18" charset="-120"/>
              </a:rPr>
              <a:t>Slow light lasers by grating CROWs</a:t>
            </a:r>
            <a:endParaRPr kumimoji="0" lang="zh-TW" altLang="en-US" sz="1700" dirty="0">
              <a:latin typeface="Calibri" pitchFamily="34" charset="0"/>
              <a:ea typeface="新細明體" pitchFamily="18" charset="-120"/>
            </a:endParaRPr>
          </a:p>
        </p:txBody>
      </p:sp>
      <p:grpSp>
        <p:nvGrpSpPr>
          <p:cNvPr id="2" name="Group 29"/>
          <p:cNvGrpSpPr>
            <a:grpSpLocks/>
          </p:cNvGrpSpPr>
          <p:nvPr/>
        </p:nvGrpSpPr>
        <p:grpSpPr bwMode="auto">
          <a:xfrm>
            <a:off x="4960938" y="5567363"/>
            <a:ext cx="3643312" cy="1101725"/>
            <a:chOff x="357158" y="5429264"/>
            <a:chExt cx="3643337" cy="1101889"/>
          </a:xfrm>
        </p:grpSpPr>
        <p:pic>
          <p:nvPicPr>
            <p:cNvPr id="1040" name="Picture 5" descr="slow light laser_two kinds"/>
            <p:cNvPicPr>
              <a:picLocks noChangeAspect="1" noChangeArrowheads="1"/>
            </p:cNvPicPr>
            <p:nvPr/>
          </p:nvPicPr>
          <p:blipFill>
            <a:blip r:embed="rId3"/>
            <a:srcRect b="62936"/>
            <a:stretch>
              <a:fillRect/>
            </a:stretch>
          </p:blipFill>
          <p:spPr bwMode="auto">
            <a:xfrm>
              <a:off x="357158" y="5429264"/>
              <a:ext cx="3643337" cy="532929"/>
            </a:xfrm>
            <a:prstGeom prst="rect">
              <a:avLst/>
            </a:prstGeom>
            <a:noFill/>
            <a:ln w="9525">
              <a:noFill/>
              <a:miter lim="800000"/>
              <a:headEnd/>
              <a:tailEnd/>
            </a:ln>
          </p:spPr>
        </p:pic>
        <p:sp>
          <p:nvSpPr>
            <p:cNvPr id="1041" name="Oval 11"/>
            <p:cNvSpPr>
              <a:spLocks noChangeAspect="1" noChangeArrowheads="1"/>
            </p:cNvSpPr>
            <p:nvPr/>
          </p:nvSpPr>
          <p:spPr bwMode="auto">
            <a:xfrm>
              <a:off x="1571604" y="6072206"/>
              <a:ext cx="150864" cy="147637"/>
            </a:xfrm>
            <a:prstGeom prst="ellipse">
              <a:avLst/>
            </a:prstGeom>
            <a:gradFill rotWithShape="1">
              <a:gsLst>
                <a:gs pos="0">
                  <a:srgbClr val="C0C0C0"/>
                </a:gs>
                <a:gs pos="100000">
                  <a:srgbClr val="595959"/>
                </a:gs>
              </a:gsLst>
              <a:lin ang="2700000" scaled="1"/>
            </a:gradFill>
            <a:ln w="9525">
              <a:noFill/>
              <a:round/>
              <a:headEnd/>
              <a:tailEnd/>
            </a:ln>
          </p:spPr>
          <p:txBody>
            <a:bodyPr wrap="none" anchor="ctr"/>
            <a:lstStyle/>
            <a:p>
              <a:endParaRPr kumimoji="0" lang="zh-TW" altLang="en-US">
                <a:latin typeface="Calibri" pitchFamily="34" charset="0"/>
              </a:endParaRPr>
            </a:p>
          </p:txBody>
        </p:sp>
        <p:sp>
          <p:nvSpPr>
            <p:cNvPr id="1042" name="Oval 11"/>
            <p:cNvSpPr>
              <a:spLocks noChangeAspect="1" noChangeArrowheads="1"/>
            </p:cNvSpPr>
            <p:nvPr/>
          </p:nvSpPr>
          <p:spPr bwMode="auto">
            <a:xfrm>
              <a:off x="1903076" y="6072206"/>
              <a:ext cx="150864" cy="147637"/>
            </a:xfrm>
            <a:prstGeom prst="ellipse">
              <a:avLst/>
            </a:prstGeom>
            <a:gradFill rotWithShape="1">
              <a:gsLst>
                <a:gs pos="0">
                  <a:srgbClr val="C0C0C0"/>
                </a:gs>
                <a:gs pos="100000">
                  <a:srgbClr val="595959"/>
                </a:gs>
              </a:gsLst>
              <a:lin ang="2700000" scaled="1"/>
            </a:gradFill>
            <a:ln w="9525">
              <a:noFill/>
              <a:round/>
              <a:headEnd/>
              <a:tailEnd/>
            </a:ln>
          </p:spPr>
          <p:txBody>
            <a:bodyPr wrap="none" anchor="ctr"/>
            <a:lstStyle/>
            <a:p>
              <a:endParaRPr kumimoji="0" lang="zh-TW" altLang="en-US">
                <a:latin typeface="Calibri" pitchFamily="34" charset="0"/>
              </a:endParaRPr>
            </a:p>
          </p:txBody>
        </p:sp>
        <p:sp>
          <p:nvSpPr>
            <p:cNvPr id="1043" name="Oval 11"/>
            <p:cNvSpPr>
              <a:spLocks noChangeAspect="1" noChangeArrowheads="1"/>
            </p:cNvSpPr>
            <p:nvPr/>
          </p:nvSpPr>
          <p:spPr bwMode="auto">
            <a:xfrm>
              <a:off x="2352292" y="6072206"/>
              <a:ext cx="150864" cy="147637"/>
            </a:xfrm>
            <a:prstGeom prst="ellipse">
              <a:avLst/>
            </a:prstGeom>
            <a:gradFill rotWithShape="1">
              <a:gsLst>
                <a:gs pos="0">
                  <a:srgbClr val="C0C0C0"/>
                </a:gs>
                <a:gs pos="100000">
                  <a:srgbClr val="595959"/>
                </a:gs>
              </a:gsLst>
              <a:lin ang="2700000" scaled="1"/>
            </a:gradFill>
            <a:ln w="9525">
              <a:noFill/>
              <a:round/>
              <a:headEnd/>
              <a:tailEnd/>
            </a:ln>
          </p:spPr>
          <p:txBody>
            <a:bodyPr wrap="none" anchor="ctr"/>
            <a:lstStyle/>
            <a:p>
              <a:endParaRPr kumimoji="0" lang="zh-TW" altLang="en-US">
                <a:latin typeface="Calibri" pitchFamily="34" charset="0"/>
              </a:endParaRPr>
            </a:p>
          </p:txBody>
        </p:sp>
        <p:sp>
          <p:nvSpPr>
            <p:cNvPr id="1044" name="Oval 34"/>
            <p:cNvSpPr>
              <a:spLocks noChangeAspect="1" noChangeArrowheads="1"/>
            </p:cNvSpPr>
            <p:nvPr/>
          </p:nvSpPr>
          <p:spPr bwMode="auto">
            <a:xfrm>
              <a:off x="2683764" y="6072206"/>
              <a:ext cx="150864" cy="147637"/>
            </a:xfrm>
            <a:prstGeom prst="ellipse">
              <a:avLst/>
            </a:prstGeom>
            <a:gradFill rotWithShape="1">
              <a:gsLst>
                <a:gs pos="0">
                  <a:srgbClr val="C0C0C0"/>
                </a:gs>
                <a:gs pos="100000">
                  <a:srgbClr val="595959"/>
                </a:gs>
              </a:gsLst>
              <a:lin ang="2700000" scaled="1"/>
            </a:gradFill>
            <a:ln w="9525">
              <a:noFill/>
              <a:round/>
              <a:headEnd/>
              <a:tailEnd/>
            </a:ln>
          </p:spPr>
          <p:txBody>
            <a:bodyPr wrap="none" anchor="ctr"/>
            <a:lstStyle/>
            <a:p>
              <a:endParaRPr kumimoji="0" lang="zh-TW" altLang="en-US">
                <a:latin typeface="Calibri" pitchFamily="34" charset="0"/>
              </a:endParaRPr>
            </a:p>
          </p:txBody>
        </p:sp>
        <p:graphicFrame>
          <p:nvGraphicFramePr>
            <p:cNvPr id="1028" name="Object 2"/>
            <p:cNvGraphicFramePr>
              <a:graphicFrameLocks noChangeAspect="1"/>
            </p:cNvGraphicFramePr>
            <p:nvPr/>
          </p:nvGraphicFramePr>
          <p:xfrm>
            <a:off x="2071670" y="6095066"/>
            <a:ext cx="285752" cy="142876"/>
          </p:xfrm>
          <a:graphic>
            <a:graphicData uri="http://schemas.openxmlformats.org/presentationml/2006/ole">
              <p:oleObj spid="_x0000_s91140" name="Equation" r:id="rId4" imgW="177480" imgH="101520" progId="Equation.DSMT4">
                <p:embed/>
              </p:oleObj>
            </a:graphicData>
          </a:graphic>
        </p:graphicFrame>
        <p:cxnSp>
          <p:nvCxnSpPr>
            <p:cNvPr id="37" name="Straight Arrow Connector 36"/>
            <p:cNvCxnSpPr>
              <a:endCxn id="1044" idx="2"/>
            </p:cNvCxnSpPr>
            <p:nvPr/>
          </p:nvCxnSpPr>
          <p:spPr>
            <a:xfrm>
              <a:off x="2500298" y="6143745"/>
              <a:ext cx="184151" cy="1587"/>
            </a:xfrm>
            <a:prstGeom prst="straightConnector1">
              <a:avLst/>
            </a:prstGeom>
            <a:ln w="15875">
              <a:solidFill>
                <a:schemeClr val="tx1">
                  <a:lumMod val="65000"/>
                  <a:lumOff val="35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1722417" y="6143745"/>
              <a:ext cx="182563" cy="1587"/>
            </a:xfrm>
            <a:prstGeom prst="straightConnector1">
              <a:avLst/>
            </a:prstGeom>
            <a:ln w="15875">
              <a:solidFill>
                <a:schemeClr val="tx1">
                  <a:lumMod val="65000"/>
                  <a:lumOff val="35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1266801" y="5957980"/>
              <a:ext cx="0" cy="360417"/>
            </a:xfrm>
            <a:prstGeom prst="straightConnector1">
              <a:avLst/>
            </a:prstGeom>
            <a:ln w="15875">
              <a:solidFill>
                <a:schemeClr val="tx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3143239" y="5957980"/>
              <a:ext cx="0" cy="360417"/>
            </a:xfrm>
            <a:prstGeom prst="straightConnector1">
              <a:avLst/>
            </a:prstGeom>
            <a:ln w="15875">
              <a:solidFill>
                <a:schemeClr val="tx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347765" y="6143745"/>
              <a:ext cx="184151" cy="1587"/>
            </a:xfrm>
            <a:prstGeom prst="straightConnector1">
              <a:avLst/>
            </a:prstGeom>
            <a:ln w="15875">
              <a:solidFill>
                <a:schemeClr val="tx1">
                  <a:lumMod val="65000"/>
                  <a:lumOff val="35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909876" y="6143745"/>
              <a:ext cx="184151" cy="1587"/>
            </a:xfrm>
            <a:prstGeom prst="straightConnector1">
              <a:avLst/>
            </a:prstGeom>
            <a:ln w="15875">
              <a:solidFill>
                <a:schemeClr val="tx1">
                  <a:lumMod val="65000"/>
                  <a:lumOff val="35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3214678" y="6143745"/>
              <a:ext cx="360364" cy="1587"/>
            </a:xfrm>
            <a:prstGeom prst="straightConnector1">
              <a:avLst/>
            </a:prstGeom>
            <a:ln w="15875">
              <a:solidFill>
                <a:schemeClr val="tx1"/>
              </a:solidFill>
              <a:headEnd type="none" w="sm" len="sm"/>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834998" y="6143745"/>
              <a:ext cx="360365" cy="1587"/>
            </a:xfrm>
            <a:prstGeom prst="straightConnector1">
              <a:avLst/>
            </a:prstGeom>
            <a:ln w="158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53" name="TextBox 44"/>
            <p:cNvSpPr txBox="1">
              <a:spLocks noChangeArrowheads="1"/>
            </p:cNvSpPr>
            <p:nvPr/>
          </p:nvSpPr>
          <p:spPr bwMode="auto">
            <a:xfrm>
              <a:off x="1785918" y="6286642"/>
              <a:ext cx="738192" cy="244511"/>
            </a:xfrm>
            <a:prstGeom prst="rect">
              <a:avLst/>
            </a:prstGeom>
            <a:noFill/>
            <a:ln w="9525">
              <a:noFill/>
              <a:miter lim="800000"/>
              <a:headEnd/>
              <a:tailEnd/>
            </a:ln>
          </p:spPr>
          <p:txBody>
            <a:bodyPr wrap="none">
              <a:spAutoFit/>
            </a:bodyPr>
            <a:lstStyle/>
            <a:p>
              <a:r>
                <a:rPr kumimoji="0" lang="en-US" altLang="zh-TW" sz="1000">
                  <a:latin typeface="Calibri" pitchFamily="34" charset="0"/>
                </a:rPr>
                <a:t>resonators</a:t>
              </a:r>
              <a:endParaRPr kumimoji="0" lang="zh-TW" altLang="en-US" sz="1000">
                <a:latin typeface="Calibri" pitchFamily="34" charset="0"/>
              </a:endParaRPr>
            </a:p>
          </p:txBody>
        </p:sp>
        <p:sp>
          <p:nvSpPr>
            <p:cNvPr id="1054" name="TextBox 45"/>
            <p:cNvSpPr txBox="1">
              <a:spLocks noChangeArrowheads="1"/>
            </p:cNvSpPr>
            <p:nvPr/>
          </p:nvSpPr>
          <p:spPr bwMode="auto">
            <a:xfrm>
              <a:off x="2857487" y="6286642"/>
              <a:ext cx="514354" cy="244511"/>
            </a:xfrm>
            <a:prstGeom prst="rect">
              <a:avLst/>
            </a:prstGeom>
            <a:noFill/>
            <a:ln w="9525">
              <a:noFill/>
              <a:miter lim="800000"/>
              <a:headEnd/>
              <a:tailEnd/>
            </a:ln>
          </p:spPr>
          <p:txBody>
            <a:bodyPr wrap="none">
              <a:spAutoFit/>
            </a:bodyPr>
            <a:lstStyle/>
            <a:p>
              <a:r>
                <a:rPr kumimoji="0" lang="en-US" altLang="zh-TW" sz="1000">
                  <a:latin typeface="Calibri" pitchFamily="34" charset="0"/>
                </a:rPr>
                <a:t>mirror</a:t>
              </a:r>
              <a:endParaRPr kumimoji="0" lang="zh-TW" altLang="en-US" sz="1000">
                <a:latin typeface="Calibri" pitchFamily="34" charset="0"/>
              </a:endParaRPr>
            </a:p>
          </p:txBody>
        </p:sp>
        <p:sp>
          <p:nvSpPr>
            <p:cNvPr id="1055" name="TextBox 46"/>
            <p:cNvSpPr txBox="1">
              <a:spLocks noChangeArrowheads="1"/>
            </p:cNvSpPr>
            <p:nvPr/>
          </p:nvSpPr>
          <p:spPr bwMode="auto">
            <a:xfrm>
              <a:off x="982637" y="6286642"/>
              <a:ext cx="514354" cy="244511"/>
            </a:xfrm>
            <a:prstGeom prst="rect">
              <a:avLst/>
            </a:prstGeom>
            <a:noFill/>
            <a:ln w="9525">
              <a:noFill/>
              <a:miter lim="800000"/>
              <a:headEnd/>
              <a:tailEnd/>
            </a:ln>
          </p:spPr>
          <p:txBody>
            <a:bodyPr wrap="none">
              <a:spAutoFit/>
            </a:bodyPr>
            <a:lstStyle/>
            <a:p>
              <a:r>
                <a:rPr kumimoji="0" lang="en-US" altLang="zh-TW" sz="1000">
                  <a:latin typeface="Calibri" pitchFamily="34" charset="0"/>
                </a:rPr>
                <a:t>mirror</a:t>
              </a:r>
              <a:endParaRPr kumimoji="0" lang="zh-TW" altLang="en-US" sz="1000">
                <a:latin typeface="Calibri" pitchFamily="34" charset="0"/>
              </a:endParaRPr>
            </a:p>
          </p:txBody>
        </p:sp>
        <p:sp>
          <p:nvSpPr>
            <p:cNvPr id="1056" name="TextBox 47"/>
            <p:cNvSpPr txBox="1">
              <a:spLocks noChangeArrowheads="1"/>
            </p:cNvSpPr>
            <p:nvPr/>
          </p:nvSpPr>
          <p:spPr bwMode="auto">
            <a:xfrm>
              <a:off x="2928925" y="5429264"/>
              <a:ext cx="930282" cy="244511"/>
            </a:xfrm>
            <a:prstGeom prst="rect">
              <a:avLst/>
            </a:prstGeom>
            <a:noFill/>
            <a:ln w="9525">
              <a:noFill/>
              <a:miter lim="800000"/>
              <a:headEnd/>
              <a:tailEnd/>
            </a:ln>
          </p:spPr>
          <p:txBody>
            <a:bodyPr wrap="none">
              <a:spAutoFit/>
            </a:bodyPr>
            <a:lstStyle/>
            <a:p>
              <a:r>
                <a:rPr kumimoji="0" lang="en-US" altLang="zh-TW" sz="1000">
                  <a:latin typeface="Calibri" pitchFamily="34" charset="0"/>
                </a:rPr>
                <a:t>PS: phase shift</a:t>
              </a:r>
              <a:endParaRPr kumimoji="0" lang="zh-TW" altLang="en-US" sz="1000">
                <a:latin typeface="Calibri" pitchFamily="34" charset="0"/>
              </a:endParaRPr>
            </a:p>
          </p:txBody>
        </p:sp>
      </p:grpSp>
      <p:graphicFrame>
        <p:nvGraphicFramePr>
          <p:cNvPr id="1026" name="Object 45"/>
          <p:cNvGraphicFramePr>
            <a:graphicFrameLocks noChangeAspect="1"/>
          </p:cNvGraphicFramePr>
          <p:nvPr/>
        </p:nvGraphicFramePr>
        <p:xfrm>
          <a:off x="4945063" y="1270000"/>
          <a:ext cx="1882775" cy="1414463"/>
        </p:xfrm>
        <a:graphic>
          <a:graphicData uri="http://schemas.openxmlformats.org/presentationml/2006/ole">
            <p:oleObj spid="_x0000_s91138" name="Visio" r:id="rId5" imgW="3645408" imgH="2731313" progId="Visio.Drawing.11">
              <p:embed/>
            </p:oleObj>
          </a:graphicData>
        </a:graphic>
      </p:graphicFrame>
      <p:sp>
        <p:nvSpPr>
          <p:cNvPr id="1035" name="Rectangle 48"/>
          <p:cNvSpPr>
            <a:spLocks noChangeArrowheads="1"/>
          </p:cNvSpPr>
          <p:nvPr/>
        </p:nvSpPr>
        <p:spPr bwMode="auto">
          <a:xfrm>
            <a:off x="0" y="1195388"/>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7" name="Object 47"/>
          <p:cNvGraphicFramePr>
            <a:graphicFrameLocks noChangeAspect="1"/>
          </p:cNvGraphicFramePr>
          <p:nvPr/>
        </p:nvGraphicFramePr>
        <p:xfrm>
          <a:off x="6745288" y="1196975"/>
          <a:ext cx="2211387" cy="1660525"/>
        </p:xfrm>
        <a:graphic>
          <a:graphicData uri="http://schemas.openxmlformats.org/presentationml/2006/ole">
            <p:oleObj spid="_x0000_s91139" name="Visio" r:id="rId6" imgW="6346850" imgH="4771949" progId="Visio.Drawing.11">
              <p:embed/>
            </p:oleObj>
          </a:graphicData>
        </a:graphic>
      </p:graphicFrame>
      <p:sp>
        <p:nvSpPr>
          <p:cNvPr id="1036" name="AutoShape 43"/>
          <p:cNvSpPr>
            <a:spLocks noChangeArrowheads="1"/>
          </p:cNvSpPr>
          <p:nvPr/>
        </p:nvSpPr>
        <p:spPr bwMode="auto">
          <a:xfrm>
            <a:off x="36513" y="3071813"/>
            <a:ext cx="4535487" cy="3600450"/>
          </a:xfrm>
          <a:prstGeom prst="roundRect">
            <a:avLst>
              <a:gd name="adj" fmla="val 7583"/>
            </a:avLst>
          </a:prstGeom>
          <a:solidFill>
            <a:srgbClr val="99CCFF">
              <a:alpha val="50195"/>
            </a:srgbClr>
          </a:solidFill>
          <a:ln w="25400">
            <a:solidFill>
              <a:srgbClr val="0000FF"/>
            </a:solidFill>
            <a:round/>
            <a:headEnd/>
            <a:tailEnd/>
          </a:ln>
        </p:spPr>
        <p:txBody>
          <a:bodyPr wrap="none" anchor="ctr"/>
          <a:lstStyle/>
          <a:p>
            <a:endParaRPr lang="en-US"/>
          </a:p>
        </p:txBody>
      </p:sp>
      <p:sp>
        <p:nvSpPr>
          <p:cNvPr id="1037" name="TextBox 30"/>
          <p:cNvSpPr txBox="1">
            <a:spLocks noChangeArrowheads="1"/>
          </p:cNvSpPr>
          <p:nvPr/>
        </p:nvSpPr>
        <p:spPr bwMode="auto">
          <a:xfrm>
            <a:off x="214313" y="3286125"/>
            <a:ext cx="4286250" cy="369888"/>
          </a:xfrm>
          <a:prstGeom prst="rect">
            <a:avLst/>
          </a:prstGeom>
          <a:noFill/>
          <a:ln w="9525">
            <a:noFill/>
            <a:miter lim="800000"/>
            <a:headEnd/>
            <a:tailEnd/>
          </a:ln>
        </p:spPr>
        <p:txBody>
          <a:bodyPr>
            <a:spAutoFit/>
          </a:bodyPr>
          <a:lstStyle/>
          <a:p>
            <a:endParaRPr lang="en-US"/>
          </a:p>
        </p:txBody>
      </p:sp>
      <p:pic>
        <p:nvPicPr>
          <p:cNvPr id="1038" name="Picture 51" descr="Overall Schematic"/>
          <p:cNvPicPr>
            <a:picLocks noChangeAspect="1" noChangeArrowheads="1"/>
          </p:cNvPicPr>
          <p:nvPr/>
        </p:nvPicPr>
        <p:blipFill>
          <a:blip r:embed="rId7"/>
          <a:srcRect/>
          <a:stretch>
            <a:fillRect/>
          </a:stretch>
        </p:blipFill>
        <p:spPr bwMode="auto">
          <a:xfrm>
            <a:off x="452438" y="5143500"/>
            <a:ext cx="3619500" cy="1476375"/>
          </a:xfrm>
          <a:prstGeom prst="rect">
            <a:avLst/>
          </a:prstGeom>
          <a:noFill/>
          <a:ln w="9525">
            <a:noFill/>
            <a:miter lim="800000"/>
            <a:headEnd/>
            <a:tailEnd/>
          </a:ln>
        </p:spPr>
      </p:pic>
      <p:sp>
        <p:nvSpPr>
          <p:cNvPr id="34" name="TextBox 33"/>
          <p:cNvSpPr txBox="1"/>
          <p:nvPr/>
        </p:nvSpPr>
        <p:spPr>
          <a:xfrm>
            <a:off x="214313" y="3071813"/>
            <a:ext cx="4214812" cy="2292350"/>
          </a:xfrm>
          <a:prstGeom prst="rect">
            <a:avLst/>
          </a:prstGeom>
          <a:noFill/>
        </p:spPr>
        <p:txBody>
          <a:bodyPr>
            <a:spAutoFit/>
          </a:bodyPr>
          <a:lstStyle/>
          <a:p>
            <a:pPr algn="ctr">
              <a:defRPr/>
            </a:pPr>
            <a:r>
              <a:rPr lang="en-US" u="sng" dirty="0">
                <a:latin typeface="+mn-lt"/>
                <a:ea typeface="新細明體" pitchFamily="18" charset="-120"/>
                <a:cs typeface="Times New Roman" pitchFamily="18" charset="0"/>
              </a:rPr>
              <a:t>Phase-locked </a:t>
            </a:r>
            <a:r>
              <a:rPr lang="en-US" u="sng" dirty="0">
                <a:latin typeface="+mn-lt"/>
                <a:ea typeface="新細明體" pitchFamily="18" charset="-120"/>
                <a:cs typeface="Times New Roman" pitchFamily="18" charset="0"/>
              </a:rPr>
              <a:t>and </a:t>
            </a:r>
            <a:r>
              <a:rPr lang="en-US" u="sng" dirty="0">
                <a:latin typeface="+mn-lt"/>
                <a:ea typeface="新細明體" pitchFamily="18" charset="-120"/>
                <a:cs typeface="Times New Roman" pitchFamily="18" charset="0"/>
              </a:rPr>
              <a:t>Swept-Frequency </a:t>
            </a:r>
            <a:r>
              <a:rPr lang="en-US" u="sng" dirty="0">
                <a:latin typeface="+mn-lt"/>
                <a:ea typeface="新細明體" pitchFamily="18" charset="-120"/>
                <a:cs typeface="Times New Roman" pitchFamily="18" charset="0"/>
              </a:rPr>
              <a:t>Lasers</a:t>
            </a:r>
          </a:p>
          <a:p>
            <a:pPr marL="231775" indent="-231775">
              <a:buFont typeface="Arial" pitchFamily="34" charset="0"/>
              <a:buChar char="•"/>
              <a:defRPr/>
            </a:pPr>
            <a:r>
              <a:rPr lang="en-US" sz="1700" dirty="0">
                <a:latin typeface="+mn-lt"/>
                <a:ea typeface="新細明體" pitchFamily="18" charset="-120"/>
                <a:cs typeface="Times New Roman" pitchFamily="18" charset="0"/>
              </a:rPr>
              <a:t>Semiconductor lasers </a:t>
            </a:r>
            <a:r>
              <a:rPr lang="en-US" sz="1700" dirty="0">
                <a:latin typeface="+mn-lt"/>
                <a:ea typeface="新細明體" pitchFamily="18" charset="-120"/>
                <a:cs typeface="Times New Roman" pitchFamily="18" charset="0"/>
              </a:rPr>
              <a:t>(SCLs) in </a:t>
            </a:r>
            <a:r>
              <a:rPr lang="en-US" sz="1700" dirty="0">
                <a:latin typeface="+mn-lt"/>
                <a:ea typeface="新細明體" pitchFamily="18" charset="-120"/>
                <a:cs typeface="Times New Roman" pitchFamily="18" charset="0"/>
              </a:rPr>
              <a:t>optoelectronic </a:t>
            </a:r>
            <a:r>
              <a:rPr lang="en-US" sz="1700" dirty="0">
                <a:latin typeface="+mn-lt"/>
                <a:ea typeface="新細明體" pitchFamily="18" charset="-120"/>
                <a:cs typeface="Times New Roman" pitchFamily="18" charset="0"/>
              </a:rPr>
              <a:t>phase-lock </a:t>
            </a:r>
            <a:r>
              <a:rPr lang="en-US" sz="1700" dirty="0">
                <a:latin typeface="+mn-lt"/>
                <a:ea typeface="新細明體" pitchFamily="18" charset="-120"/>
                <a:cs typeface="Times New Roman" pitchFamily="18" charset="0"/>
              </a:rPr>
              <a:t>loops</a:t>
            </a:r>
          </a:p>
          <a:p>
            <a:pPr marL="347663" lvl="1" indent="219075">
              <a:buFont typeface="Arial" pitchFamily="34" charset="0"/>
              <a:buChar char="•"/>
              <a:defRPr/>
            </a:pPr>
            <a:r>
              <a:rPr lang="en-US" sz="1400" dirty="0">
                <a:latin typeface="+mn-lt"/>
                <a:ea typeface="新細明體" pitchFamily="18" charset="-120"/>
                <a:cs typeface="Times New Roman" pitchFamily="18" charset="0"/>
              </a:rPr>
              <a:t>Coherence cloning</a:t>
            </a:r>
          </a:p>
          <a:p>
            <a:pPr marL="347663" lvl="1" indent="219075">
              <a:buFont typeface="Arial" pitchFamily="34" charset="0"/>
              <a:buChar char="•"/>
              <a:defRPr/>
            </a:pPr>
            <a:r>
              <a:rPr lang="en-US" sz="1400" dirty="0">
                <a:latin typeface="+mn-lt"/>
                <a:ea typeface="新細明體" pitchFamily="18" charset="-120"/>
                <a:cs typeface="Times New Roman" pitchFamily="18" charset="0"/>
              </a:rPr>
              <a:t>Phased array beam steering</a:t>
            </a:r>
          </a:p>
          <a:p>
            <a:pPr indent="231775">
              <a:buFont typeface="Arial" pitchFamily="34" charset="0"/>
              <a:buChar char="•"/>
              <a:defRPr/>
            </a:pPr>
            <a:r>
              <a:rPr lang="en-US" sz="1700" dirty="0">
                <a:latin typeface="+mn-lt"/>
                <a:ea typeface="新細明體" pitchFamily="18" charset="-120"/>
                <a:cs typeface="Times New Roman" pitchFamily="18" charset="0"/>
              </a:rPr>
              <a:t>Swept-frequency SCL </a:t>
            </a:r>
            <a:r>
              <a:rPr lang="en-US" sz="1700" dirty="0">
                <a:latin typeface="+mn-lt"/>
                <a:ea typeface="新細明體" pitchFamily="18" charset="-120"/>
                <a:cs typeface="Times New Roman" pitchFamily="18" charset="0"/>
              </a:rPr>
              <a:t>sources</a:t>
            </a:r>
          </a:p>
          <a:p>
            <a:pPr marL="347663" lvl="1" indent="219075">
              <a:buFont typeface="Arial" pitchFamily="34" charset="0"/>
              <a:buChar char="•"/>
              <a:defRPr/>
            </a:pPr>
            <a:r>
              <a:rPr lang="en-US" sz="1400" dirty="0">
                <a:latin typeface="+mn-lt"/>
                <a:ea typeface="新細明體" pitchFamily="18" charset="-120"/>
                <a:cs typeface="Times New Roman" pitchFamily="18" charset="0"/>
              </a:rPr>
              <a:t>Frequency modulated imaging / ranging </a:t>
            </a:r>
            <a:endParaRPr lang="en-US" sz="1400" dirty="0">
              <a:latin typeface="+mn-lt"/>
              <a:ea typeface="新細明體" pitchFamily="18" charset="-120"/>
              <a:cs typeface="Times New Roman" pitchFamily="18" charset="0"/>
            </a:endParaRPr>
          </a:p>
          <a:p>
            <a:pPr marL="347663" lvl="1" indent="219075">
              <a:buFont typeface="Arial" pitchFamily="34" charset="0"/>
              <a:buChar char="•"/>
              <a:defRPr/>
            </a:pPr>
            <a:r>
              <a:rPr lang="en-US" sz="1400" dirty="0">
                <a:latin typeface="+mn-lt"/>
                <a:ea typeface="新細明體" pitchFamily="18" charset="-120"/>
                <a:cs typeface="Times New Roman" pitchFamily="18" charset="0"/>
              </a:rPr>
              <a:t>Label free </a:t>
            </a:r>
            <a:r>
              <a:rPr lang="en-US" sz="1400" dirty="0" err="1">
                <a:latin typeface="+mn-lt"/>
                <a:ea typeface="新細明體" pitchFamily="18" charset="-120"/>
                <a:cs typeface="Times New Roman" pitchFamily="18" charset="0"/>
              </a:rPr>
              <a:t>biosensing</a:t>
            </a:r>
            <a:endParaRPr lang="en-US" sz="1400" dirty="0">
              <a:latin typeface="+mn-lt"/>
              <a:ea typeface="新細明體" pitchFamily="18" charset="-120"/>
              <a:cs typeface="Times New Roman" pitchFamily="18" charset="0"/>
            </a:endParaRPr>
          </a:p>
          <a:p>
            <a:pPr>
              <a:defRPr/>
            </a:pPr>
            <a:endParaRPr lang="en-US" dirty="0">
              <a:latin typeface="Times New Roman" pitchFamily="18" charset="0"/>
              <a:ea typeface="新細明體" pitchFamily="18" charset="-120"/>
              <a:cs typeface="Times New Roman" pitchFamily="18" charset="0"/>
            </a:endParaRPr>
          </a:p>
        </p:txBody>
      </p:sp>
      <p:pic>
        <p:nvPicPr>
          <p:cNvPr id="91142" name="Picture 6" descr="image">
            <a:hlinkClick r:id="rId8"/>
          </p:cNvPr>
          <p:cNvPicPr>
            <a:picLocks noChangeAspect="1" noChangeArrowheads="1"/>
          </p:cNvPicPr>
          <p:nvPr/>
        </p:nvPicPr>
        <p:blipFill>
          <a:blip r:embed="rId9"/>
          <a:srcRect/>
          <a:stretch>
            <a:fillRect/>
          </a:stretch>
        </p:blipFill>
        <p:spPr bwMode="auto">
          <a:xfrm>
            <a:off x="193675" y="125412"/>
            <a:ext cx="762000" cy="107632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32" descr="Slide2.JPG"/>
          <p:cNvPicPr>
            <a:picLocks noChangeAspect="1"/>
          </p:cNvPicPr>
          <p:nvPr/>
        </p:nvPicPr>
        <p:blipFill>
          <a:blip r:embed="rId2"/>
          <a:srcRect/>
          <a:stretch>
            <a:fillRect/>
          </a:stretch>
        </p:blipFill>
        <p:spPr bwMode="auto">
          <a:xfrm>
            <a:off x="2667000" y="4648200"/>
            <a:ext cx="3352800" cy="2514600"/>
          </a:xfrm>
          <a:prstGeom prst="rect">
            <a:avLst/>
          </a:prstGeom>
          <a:noFill/>
          <a:ln w="9525">
            <a:noFill/>
            <a:miter lim="800000"/>
            <a:headEnd/>
            <a:tailEnd/>
          </a:ln>
        </p:spPr>
      </p:pic>
      <p:sp>
        <p:nvSpPr>
          <p:cNvPr id="2" name="Title 1"/>
          <p:cNvSpPr>
            <a:spLocks noGrp="1"/>
          </p:cNvSpPr>
          <p:nvPr>
            <p:ph type="title"/>
          </p:nvPr>
        </p:nvSpPr>
        <p:spPr>
          <a:xfrm>
            <a:off x="1600200" y="76200"/>
            <a:ext cx="6324600" cy="990600"/>
          </a:xfrm>
        </p:spPr>
        <p:txBody>
          <a:bodyPr>
            <a:normAutofit fontScale="90000"/>
          </a:bodyPr>
          <a:lstStyle/>
          <a:p>
            <a:pPr algn="ctr">
              <a:defRPr/>
            </a:pPr>
            <a:r>
              <a:rPr lang="en-US" sz="2700" b="1" dirty="0" smtClean="0">
                <a:solidFill>
                  <a:srgbClr val="FFFF00"/>
                </a:solidFill>
              </a:rPr>
              <a:t>Axel </a:t>
            </a:r>
            <a:r>
              <a:rPr lang="en-US" sz="2700" b="1" dirty="0" smtClean="0">
                <a:solidFill>
                  <a:srgbClr val="FFFF00"/>
                </a:solidFill>
              </a:rPr>
              <a:t>Scherer:  </a:t>
            </a:r>
            <a:r>
              <a:rPr lang="en-US" sz="2700" dirty="0" smtClean="0"/>
              <a:t>I</a:t>
            </a:r>
            <a:r>
              <a:rPr lang="en-US" sz="2700" b="1" dirty="0" smtClean="0"/>
              <a:t>ntegration </a:t>
            </a:r>
            <a:r>
              <a:rPr lang="en-US" sz="2700" b="1" dirty="0" smtClean="0"/>
              <a:t>of </a:t>
            </a:r>
            <a:r>
              <a:rPr lang="en-US" sz="2700" b="1" dirty="0" smtClean="0"/>
              <a:t>Photonic</a:t>
            </a:r>
            <a:r>
              <a:rPr lang="en-US" sz="2700" b="1" dirty="0" smtClean="0"/>
              <a:t>, Fluidic and Magnetic </a:t>
            </a:r>
            <a:r>
              <a:rPr lang="en-US" sz="2700" b="1" dirty="0" err="1" smtClean="0"/>
              <a:t>Nanodevices</a:t>
            </a:r>
            <a:r>
              <a:rPr lang="en-US" sz="2700" b="1" dirty="0" smtClean="0"/>
              <a:t/>
            </a:r>
            <a:br>
              <a:rPr lang="en-US" sz="2700" b="1" dirty="0" smtClean="0"/>
            </a:br>
            <a:endParaRPr lang="en-US" sz="2000" dirty="0">
              <a:solidFill>
                <a:srgbClr val="99FF33"/>
              </a:solidFill>
            </a:endParaRPr>
          </a:p>
        </p:txBody>
      </p:sp>
      <p:pic>
        <p:nvPicPr>
          <p:cNvPr id="14340" name="Picture 4" descr="Luxtera Reticle"/>
          <p:cNvPicPr>
            <a:picLocks noGrp="1" noChangeAspect="1" noChangeArrowheads="1"/>
          </p:cNvPicPr>
          <p:nvPr>
            <p:ph sz="half" idx="1"/>
          </p:nvPr>
        </p:nvPicPr>
        <p:blipFill>
          <a:blip r:embed="rId3"/>
          <a:srcRect/>
          <a:stretch>
            <a:fillRect/>
          </a:stretch>
        </p:blipFill>
        <p:spPr>
          <a:xfrm>
            <a:off x="1600200" y="1123950"/>
            <a:ext cx="2438400" cy="1901825"/>
          </a:xfrm>
          <a:solidFill>
            <a:schemeClr val="accent2"/>
          </a:solidFill>
        </p:spPr>
      </p:pic>
      <p:sp>
        <p:nvSpPr>
          <p:cNvPr id="14341" name="TextBox 12"/>
          <p:cNvSpPr txBox="1">
            <a:spLocks noChangeArrowheads="1"/>
          </p:cNvSpPr>
          <p:nvPr/>
        </p:nvSpPr>
        <p:spPr bwMode="auto">
          <a:xfrm>
            <a:off x="1905000" y="2971800"/>
            <a:ext cx="2209800" cy="338138"/>
          </a:xfrm>
          <a:prstGeom prst="rect">
            <a:avLst/>
          </a:prstGeom>
          <a:noFill/>
          <a:ln w="9525">
            <a:noFill/>
            <a:miter lim="800000"/>
            <a:headEnd/>
            <a:tailEnd/>
          </a:ln>
        </p:spPr>
        <p:txBody>
          <a:bodyPr>
            <a:spAutoFit/>
          </a:bodyPr>
          <a:lstStyle/>
          <a:p>
            <a:r>
              <a:rPr lang="en-US" sz="1600"/>
              <a:t>CMOS photonics</a:t>
            </a:r>
          </a:p>
        </p:txBody>
      </p:sp>
      <p:sp>
        <p:nvSpPr>
          <p:cNvPr id="14342" name="TextBox 13"/>
          <p:cNvSpPr txBox="1">
            <a:spLocks noChangeArrowheads="1"/>
          </p:cNvSpPr>
          <p:nvPr/>
        </p:nvSpPr>
        <p:spPr bwMode="auto">
          <a:xfrm>
            <a:off x="0" y="6519863"/>
            <a:ext cx="3276600" cy="338137"/>
          </a:xfrm>
          <a:prstGeom prst="rect">
            <a:avLst/>
          </a:prstGeom>
          <a:noFill/>
          <a:ln w="9525">
            <a:noFill/>
            <a:miter lim="800000"/>
            <a:headEnd/>
            <a:tailEnd/>
          </a:ln>
        </p:spPr>
        <p:txBody>
          <a:bodyPr>
            <a:spAutoFit/>
          </a:bodyPr>
          <a:lstStyle/>
          <a:p>
            <a:r>
              <a:rPr lang="en-US" sz="1600"/>
              <a:t>Single cell analysis system</a:t>
            </a:r>
          </a:p>
        </p:txBody>
      </p:sp>
      <p:sp>
        <p:nvSpPr>
          <p:cNvPr id="14343" name="TextBox 14"/>
          <p:cNvSpPr txBox="1">
            <a:spLocks noChangeArrowheads="1"/>
          </p:cNvSpPr>
          <p:nvPr/>
        </p:nvSpPr>
        <p:spPr bwMode="auto">
          <a:xfrm>
            <a:off x="4953000" y="6519863"/>
            <a:ext cx="3048000" cy="338137"/>
          </a:xfrm>
          <a:prstGeom prst="rect">
            <a:avLst/>
          </a:prstGeom>
          <a:noFill/>
          <a:ln w="9525">
            <a:noFill/>
            <a:miter lim="800000"/>
            <a:headEnd/>
            <a:tailEnd/>
          </a:ln>
        </p:spPr>
        <p:txBody>
          <a:bodyPr>
            <a:spAutoFit/>
          </a:bodyPr>
          <a:lstStyle/>
          <a:p>
            <a:r>
              <a:rPr lang="en-US" sz="1600"/>
              <a:t>Microfluidic Dye Lasers</a:t>
            </a:r>
          </a:p>
        </p:txBody>
      </p:sp>
      <p:pic>
        <p:nvPicPr>
          <p:cNvPr id="14344" name="Picture 3" descr="c_r5_p4"/>
          <p:cNvPicPr>
            <a:picLocks noChangeAspect="1" noChangeArrowheads="1"/>
          </p:cNvPicPr>
          <p:nvPr/>
        </p:nvPicPr>
        <p:blipFill>
          <a:blip r:embed="rId4"/>
          <a:srcRect/>
          <a:stretch>
            <a:fillRect/>
          </a:stretch>
        </p:blipFill>
        <p:spPr bwMode="auto">
          <a:xfrm>
            <a:off x="4114800" y="1143000"/>
            <a:ext cx="2413000" cy="1809750"/>
          </a:xfrm>
          <a:prstGeom prst="rect">
            <a:avLst/>
          </a:prstGeom>
          <a:noFill/>
          <a:ln w="28575">
            <a:solidFill>
              <a:srgbClr val="000000"/>
            </a:solidFill>
            <a:miter lim="800000"/>
            <a:headEnd/>
            <a:tailEnd/>
          </a:ln>
        </p:spPr>
      </p:pic>
      <p:sp>
        <p:nvSpPr>
          <p:cNvPr id="14345" name="TextBox 17"/>
          <p:cNvSpPr txBox="1">
            <a:spLocks noChangeArrowheads="1"/>
          </p:cNvSpPr>
          <p:nvPr/>
        </p:nvSpPr>
        <p:spPr bwMode="auto">
          <a:xfrm>
            <a:off x="4114800" y="2971800"/>
            <a:ext cx="2743200" cy="338138"/>
          </a:xfrm>
          <a:prstGeom prst="rect">
            <a:avLst/>
          </a:prstGeom>
          <a:noFill/>
          <a:ln w="9525">
            <a:noFill/>
            <a:miter lim="800000"/>
            <a:headEnd/>
            <a:tailEnd/>
          </a:ln>
        </p:spPr>
        <p:txBody>
          <a:bodyPr>
            <a:spAutoFit/>
          </a:bodyPr>
          <a:lstStyle/>
          <a:p>
            <a:r>
              <a:rPr lang="en-US" sz="1600"/>
              <a:t>Photonic crystal lasers</a:t>
            </a:r>
          </a:p>
        </p:txBody>
      </p:sp>
      <p:sp>
        <p:nvSpPr>
          <p:cNvPr id="14346" name="TextBox 18"/>
          <p:cNvSpPr txBox="1">
            <a:spLocks noChangeArrowheads="1"/>
          </p:cNvSpPr>
          <p:nvPr/>
        </p:nvSpPr>
        <p:spPr bwMode="auto">
          <a:xfrm>
            <a:off x="6248400" y="3014663"/>
            <a:ext cx="3200400" cy="338137"/>
          </a:xfrm>
          <a:prstGeom prst="rect">
            <a:avLst/>
          </a:prstGeom>
          <a:noFill/>
          <a:ln w="9525">
            <a:noFill/>
            <a:miter lim="800000"/>
            <a:headEnd/>
            <a:tailEnd/>
          </a:ln>
        </p:spPr>
        <p:txBody>
          <a:bodyPr>
            <a:spAutoFit/>
          </a:bodyPr>
          <a:lstStyle/>
          <a:p>
            <a:pPr algn="ctr"/>
            <a:r>
              <a:rPr lang="en-US" sz="1600"/>
              <a:t>Silicon nanostructures</a:t>
            </a:r>
          </a:p>
        </p:txBody>
      </p:sp>
      <p:sp>
        <p:nvSpPr>
          <p:cNvPr id="14347" name="TextBox 19"/>
          <p:cNvSpPr txBox="1">
            <a:spLocks noChangeArrowheads="1"/>
          </p:cNvSpPr>
          <p:nvPr/>
        </p:nvSpPr>
        <p:spPr bwMode="auto">
          <a:xfrm>
            <a:off x="762000" y="3352800"/>
            <a:ext cx="5486400" cy="1200150"/>
          </a:xfrm>
          <a:prstGeom prst="rect">
            <a:avLst/>
          </a:prstGeom>
          <a:noFill/>
          <a:ln w="9525">
            <a:noFill/>
            <a:miter lim="800000"/>
            <a:headEnd/>
            <a:tailEnd/>
          </a:ln>
        </p:spPr>
        <p:txBody>
          <a:bodyPr>
            <a:spAutoFit/>
          </a:bodyPr>
          <a:lstStyle/>
          <a:p>
            <a:pPr marL="514350" indent="-514350"/>
            <a:r>
              <a:rPr lang="en-US" sz="1800" b="1">
                <a:solidFill>
                  <a:srgbClr val="FFFF00"/>
                </a:solidFill>
              </a:rPr>
              <a:t>Research goals: </a:t>
            </a:r>
          </a:p>
          <a:p>
            <a:pPr marL="514350" indent="-514350">
              <a:buFont typeface="Franklin Gothic Medium" pitchFamily="34" charset="0"/>
              <a:buAutoNum type="romanLcPeriod"/>
            </a:pPr>
            <a:r>
              <a:rPr lang="en-US" sz="1800" b="1">
                <a:solidFill>
                  <a:srgbClr val="FFFF00"/>
                </a:solidFill>
              </a:rPr>
              <a:t>Integration of nano-devices on silicon</a:t>
            </a:r>
          </a:p>
          <a:p>
            <a:pPr marL="514350" indent="-514350">
              <a:buFont typeface="Franklin Gothic Medium" pitchFamily="34" charset="0"/>
              <a:buAutoNum type="romanLcPeriod"/>
            </a:pPr>
            <a:r>
              <a:rPr lang="en-US" sz="1800" b="1">
                <a:solidFill>
                  <a:srgbClr val="FFFF00"/>
                </a:solidFill>
              </a:rPr>
              <a:t>Miniaturization of systems</a:t>
            </a:r>
          </a:p>
          <a:p>
            <a:pPr marL="514350" indent="-514350">
              <a:buFont typeface="Franklin Gothic Medium" pitchFamily="34" charset="0"/>
              <a:buAutoNum type="romanLcPeriod"/>
            </a:pPr>
            <a:r>
              <a:rPr lang="en-US" sz="1800" b="1">
                <a:solidFill>
                  <a:srgbClr val="FFFF00"/>
                </a:solidFill>
              </a:rPr>
              <a:t>Biomedical diagnostic tools</a:t>
            </a:r>
          </a:p>
        </p:txBody>
      </p:sp>
      <p:pic>
        <p:nvPicPr>
          <p:cNvPr id="14348" name="Picture 2051" descr="C:\MSOFFICE\POWERPNT\vcsel.TIF"/>
          <p:cNvPicPr>
            <a:picLocks noChangeAspect="1" noChangeArrowheads="1"/>
          </p:cNvPicPr>
          <p:nvPr/>
        </p:nvPicPr>
        <p:blipFill>
          <a:blip r:embed="rId5"/>
          <a:srcRect/>
          <a:stretch>
            <a:fillRect/>
          </a:stretch>
        </p:blipFill>
        <p:spPr bwMode="auto">
          <a:xfrm>
            <a:off x="76200" y="1066800"/>
            <a:ext cx="1524000" cy="1901825"/>
          </a:xfrm>
          <a:prstGeom prst="rect">
            <a:avLst/>
          </a:prstGeom>
          <a:noFill/>
          <a:ln w="9525">
            <a:noFill/>
            <a:miter lim="800000"/>
            <a:headEnd/>
            <a:tailEnd/>
          </a:ln>
        </p:spPr>
      </p:pic>
      <p:pic>
        <p:nvPicPr>
          <p:cNvPr id="14349" name="Picture 2"/>
          <p:cNvPicPr>
            <a:picLocks noGrp="1" noChangeAspect="1" noChangeArrowheads="1"/>
          </p:cNvPicPr>
          <p:nvPr>
            <p:ph idx="1"/>
          </p:nvPr>
        </p:nvPicPr>
        <p:blipFill>
          <a:blip r:embed="rId6"/>
          <a:srcRect/>
          <a:stretch>
            <a:fillRect/>
          </a:stretch>
        </p:blipFill>
        <p:spPr>
          <a:xfrm>
            <a:off x="6629400" y="3352800"/>
            <a:ext cx="2362200" cy="1830388"/>
          </a:xfrm>
        </p:spPr>
      </p:pic>
      <p:pic>
        <p:nvPicPr>
          <p:cNvPr id="14350" name="Picture 4"/>
          <p:cNvPicPr>
            <a:picLocks noChangeAspect="1" noChangeArrowheads="1"/>
          </p:cNvPicPr>
          <p:nvPr>
            <p:ph sz="half" idx="2"/>
          </p:nvPr>
        </p:nvPicPr>
        <p:blipFill>
          <a:blip r:embed="rId7">
            <a:lum contrast="70000"/>
          </a:blip>
          <a:srcRect/>
          <a:stretch>
            <a:fillRect/>
          </a:stretch>
        </p:blipFill>
        <p:spPr>
          <a:xfrm>
            <a:off x="4800600" y="4648200"/>
            <a:ext cx="2747963" cy="1924050"/>
          </a:xfrm>
          <a:noFill/>
        </p:spPr>
      </p:pic>
      <p:sp>
        <p:nvSpPr>
          <p:cNvPr id="14351" name="TextBox 24"/>
          <p:cNvSpPr txBox="1">
            <a:spLocks noChangeArrowheads="1"/>
          </p:cNvSpPr>
          <p:nvPr/>
        </p:nvSpPr>
        <p:spPr bwMode="auto">
          <a:xfrm>
            <a:off x="304800" y="2971800"/>
            <a:ext cx="1066800" cy="338138"/>
          </a:xfrm>
          <a:prstGeom prst="rect">
            <a:avLst/>
          </a:prstGeom>
          <a:noFill/>
          <a:ln w="9525">
            <a:noFill/>
            <a:miter lim="800000"/>
            <a:headEnd/>
            <a:tailEnd/>
          </a:ln>
        </p:spPr>
        <p:txBody>
          <a:bodyPr>
            <a:spAutoFit/>
          </a:bodyPr>
          <a:lstStyle/>
          <a:p>
            <a:r>
              <a:rPr lang="en-US" sz="1600"/>
              <a:t>VCSELs</a:t>
            </a:r>
          </a:p>
        </p:txBody>
      </p:sp>
      <p:sp>
        <p:nvSpPr>
          <p:cNvPr id="14352" name="TextBox 25"/>
          <p:cNvSpPr txBox="1">
            <a:spLocks noChangeArrowheads="1"/>
          </p:cNvSpPr>
          <p:nvPr/>
        </p:nvSpPr>
        <p:spPr bwMode="auto">
          <a:xfrm>
            <a:off x="7620000" y="5181600"/>
            <a:ext cx="1447800" cy="584200"/>
          </a:xfrm>
          <a:prstGeom prst="rect">
            <a:avLst/>
          </a:prstGeom>
          <a:noFill/>
          <a:ln w="9525">
            <a:noFill/>
            <a:miter lim="800000"/>
            <a:headEnd/>
            <a:tailEnd/>
          </a:ln>
        </p:spPr>
        <p:txBody>
          <a:bodyPr>
            <a:spAutoFit/>
          </a:bodyPr>
          <a:lstStyle/>
          <a:p>
            <a:r>
              <a:rPr lang="en-US" sz="1600"/>
              <a:t>Plasmon lasers</a:t>
            </a:r>
          </a:p>
        </p:txBody>
      </p:sp>
      <p:sp>
        <p:nvSpPr>
          <p:cNvPr id="14353" name="TextBox 26"/>
          <p:cNvSpPr txBox="1">
            <a:spLocks noChangeArrowheads="1"/>
          </p:cNvSpPr>
          <p:nvPr/>
        </p:nvSpPr>
        <p:spPr bwMode="auto">
          <a:xfrm>
            <a:off x="2667000" y="6519863"/>
            <a:ext cx="2743200" cy="338137"/>
          </a:xfrm>
          <a:prstGeom prst="rect">
            <a:avLst/>
          </a:prstGeom>
          <a:noFill/>
          <a:ln w="9525">
            <a:noFill/>
            <a:miter lim="800000"/>
            <a:headEnd/>
            <a:tailEnd/>
          </a:ln>
        </p:spPr>
        <p:txBody>
          <a:bodyPr>
            <a:spAutoFit/>
          </a:bodyPr>
          <a:lstStyle/>
          <a:p>
            <a:r>
              <a:rPr lang="en-US" sz="1600"/>
              <a:t>Magnetic bead sensors</a:t>
            </a:r>
          </a:p>
        </p:txBody>
      </p:sp>
      <p:sp>
        <p:nvSpPr>
          <p:cNvPr id="28" name="Rectangle 27"/>
          <p:cNvSpPr/>
          <p:nvPr/>
        </p:nvSpPr>
        <p:spPr>
          <a:xfrm>
            <a:off x="6705600" y="3429000"/>
            <a:ext cx="457200" cy="15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355" name="Picture 29" descr="Slide5.JPG"/>
          <p:cNvPicPr>
            <a:picLocks noChangeAspect="1"/>
          </p:cNvPicPr>
          <p:nvPr/>
        </p:nvPicPr>
        <p:blipFill>
          <a:blip r:embed="rId8"/>
          <a:srcRect/>
          <a:stretch>
            <a:fillRect/>
          </a:stretch>
        </p:blipFill>
        <p:spPr bwMode="auto">
          <a:xfrm>
            <a:off x="6629400" y="1143000"/>
            <a:ext cx="2438400" cy="1828800"/>
          </a:xfrm>
          <a:prstGeom prst="rect">
            <a:avLst/>
          </a:prstGeom>
          <a:noFill/>
          <a:ln w="9525">
            <a:noFill/>
            <a:miter lim="800000"/>
            <a:headEnd/>
            <a:tailEnd/>
          </a:ln>
        </p:spPr>
      </p:pic>
      <p:pic>
        <p:nvPicPr>
          <p:cNvPr id="14356" name="Picture 30" descr="Slide4.JPG"/>
          <p:cNvPicPr>
            <a:picLocks noChangeAspect="1"/>
          </p:cNvPicPr>
          <p:nvPr/>
        </p:nvPicPr>
        <p:blipFill>
          <a:blip r:embed="rId9"/>
          <a:srcRect/>
          <a:stretch>
            <a:fillRect/>
          </a:stretch>
        </p:blipFill>
        <p:spPr bwMode="auto">
          <a:xfrm>
            <a:off x="50800" y="4648200"/>
            <a:ext cx="2540000" cy="1905000"/>
          </a:xfrm>
          <a:prstGeom prst="rect">
            <a:avLst/>
          </a:prstGeom>
          <a:noFill/>
          <a:ln w="9525">
            <a:noFill/>
            <a:miter lim="800000"/>
            <a:headEnd/>
            <a:tailEnd/>
          </a:ln>
        </p:spPr>
      </p:pic>
      <p:pic>
        <p:nvPicPr>
          <p:cNvPr id="92162" name="Picture 2" descr="image">
            <a:hlinkClick r:id="rId10"/>
          </p:cNvPr>
          <p:cNvPicPr>
            <a:picLocks noChangeAspect="1" noChangeArrowheads="1"/>
          </p:cNvPicPr>
          <p:nvPr/>
        </p:nvPicPr>
        <p:blipFill>
          <a:blip r:embed="rId11"/>
          <a:srcRect/>
          <a:stretch>
            <a:fillRect/>
          </a:stretch>
        </p:blipFill>
        <p:spPr bwMode="auto">
          <a:xfrm>
            <a:off x="8229600" y="0"/>
            <a:ext cx="762000" cy="1076326"/>
          </a:xfrm>
          <a:prstGeom prst="rect">
            <a:avLst/>
          </a:prstGeom>
          <a:noFill/>
        </p:spPr>
      </p:pic>
    </p:spTree>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cs141">
  <a:themeElements>
    <a:clrScheme name="cs141 13">
      <a:dk1>
        <a:srgbClr val="000000"/>
      </a:dk1>
      <a:lt1>
        <a:srgbClr val="FFFFFF"/>
      </a:lt1>
      <a:dk2>
        <a:srgbClr val="683F75"/>
      </a:dk2>
      <a:lt2>
        <a:srgbClr val="808080"/>
      </a:lt2>
      <a:accent1>
        <a:srgbClr val="C4709A"/>
      </a:accent1>
      <a:accent2>
        <a:srgbClr val="4B4EB5"/>
      </a:accent2>
      <a:accent3>
        <a:srgbClr val="FFFFFF"/>
      </a:accent3>
      <a:accent4>
        <a:srgbClr val="000000"/>
      </a:accent4>
      <a:accent5>
        <a:srgbClr val="DEBBCA"/>
      </a:accent5>
      <a:accent6>
        <a:srgbClr val="4346A4"/>
      </a:accent6>
      <a:hlink>
        <a:srgbClr val="996699"/>
      </a:hlink>
      <a:folHlink>
        <a:srgbClr val="76B749"/>
      </a:folHlink>
    </a:clrScheme>
    <a:fontScheme name="cs14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0"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0" charset="0"/>
          </a:defRPr>
        </a:defPPr>
      </a:lstStyle>
    </a:lnDef>
  </a:objectDefaults>
  <a:extraClrSchemeLst>
    <a:extraClrScheme>
      <a:clrScheme name="cs141 1">
        <a:dk1>
          <a:srgbClr val="666699"/>
        </a:dk1>
        <a:lt1>
          <a:srgbClr val="FFFFFF"/>
        </a:lt1>
        <a:dk2>
          <a:srgbClr val="000066"/>
        </a:dk2>
        <a:lt2>
          <a:srgbClr val="FFFFFF"/>
        </a:lt2>
        <a:accent1>
          <a:srgbClr val="0066FF"/>
        </a:accent1>
        <a:accent2>
          <a:srgbClr val="3333FF"/>
        </a:accent2>
        <a:accent3>
          <a:srgbClr val="AAAAB8"/>
        </a:accent3>
        <a:accent4>
          <a:srgbClr val="DADADA"/>
        </a:accent4>
        <a:accent5>
          <a:srgbClr val="AAB8FF"/>
        </a:accent5>
        <a:accent6>
          <a:srgbClr val="2D2DE7"/>
        </a:accent6>
        <a:hlink>
          <a:srgbClr val="0000CC"/>
        </a:hlink>
        <a:folHlink>
          <a:srgbClr val="B2B2B2"/>
        </a:folHlink>
      </a:clrScheme>
      <a:clrMap bg1="dk2" tx1="lt1" bg2="dk1" tx2="lt2" accent1="accent1" accent2="accent2" accent3="accent3" accent4="accent4" accent5="accent5" accent6="accent6" hlink="hlink" folHlink="folHlink"/>
    </a:extraClrScheme>
    <a:extraClrScheme>
      <a:clrScheme name="cs141 2">
        <a:dk1>
          <a:srgbClr val="000000"/>
        </a:dk1>
        <a:lt1>
          <a:srgbClr val="FFFFFF"/>
        </a:lt1>
        <a:dk2>
          <a:srgbClr val="334B49"/>
        </a:dk2>
        <a:lt2>
          <a:srgbClr val="FFFFFF"/>
        </a:lt2>
        <a:accent1>
          <a:srgbClr val="009999"/>
        </a:accent1>
        <a:accent2>
          <a:srgbClr val="008080"/>
        </a:accent2>
        <a:accent3>
          <a:srgbClr val="ADB1B1"/>
        </a:accent3>
        <a:accent4>
          <a:srgbClr val="DADADA"/>
        </a:accent4>
        <a:accent5>
          <a:srgbClr val="AACACA"/>
        </a:accent5>
        <a:accent6>
          <a:srgbClr val="007373"/>
        </a:accent6>
        <a:hlink>
          <a:srgbClr val="006666"/>
        </a:hlink>
        <a:folHlink>
          <a:srgbClr val="B2B2B2"/>
        </a:folHlink>
      </a:clrScheme>
      <a:clrMap bg1="dk2" tx1="lt1" bg2="dk1" tx2="lt2" accent1="accent1" accent2="accent2" accent3="accent3" accent4="accent4" accent5="accent5" accent6="accent6" hlink="hlink" folHlink="folHlink"/>
    </a:extraClrScheme>
    <a:extraClrScheme>
      <a:clrScheme name="cs141 3">
        <a:dk1>
          <a:srgbClr val="000000"/>
        </a:dk1>
        <a:lt1>
          <a:srgbClr val="FFFFFF"/>
        </a:lt1>
        <a:dk2>
          <a:srgbClr val="FFFFFF"/>
        </a:dk2>
        <a:lt2>
          <a:srgbClr val="808080"/>
        </a:lt2>
        <a:accent1>
          <a:srgbClr val="FF9900"/>
        </a:accent1>
        <a:accent2>
          <a:srgbClr val="FCB138"/>
        </a:accent2>
        <a:accent3>
          <a:srgbClr val="FFFFFF"/>
        </a:accent3>
        <a:accent4>
          <a:srgbClr val="000000"/>
        </a:accent4>
        <a:accent5>
          <a:srgbClr val="FFCAAA"/>
        </a:accent5>
        <a:accent6>
          <a:srgbClr val="E4A032"/>
        </a:accent6>
        <a:hlink>
          <a:srgbClr val="FCC66E"/>
        </a:hlink>
        <a:folHlink>
          <a:srgbClr val="B2B2B2"/>
        </a:folHlink>
      </a:clrScheme>
      <a:clrMap bg1="lt1" tx1="dk1" bg2="lt2" tx2="dk2" accent1="accent1" accent2="accent2" accent3="accent3" accent4="accent4" accent5="accent5" accent6="accent6" hlink="hlink" folHlink="folHlink"/>
    </a:extraClrScheme>
    <a:extraClrScheme>
      <a:clrScheme name="cs141 4">
        <a:dk1>
          <a:srgbClr val="000000"/>
        </a:dk1>
        <a:lt1>
          <a:srgbClr val="FFFFFF"/>
        </a:lt1>
        <a:dk2>
          <a:srgbClr val="FFFFFF"/>
        </a:dk2>
        <a:lt2>
          <a:srgbClr val="808080"/>
        </a:lt2>
        <a:accent1>
          <a:srgbClr val="440044"/>
        </a:accent1>
        <a:accent2>
          <a:srgbClr val="790571"/>
        </a:accent2>
        <a:accent3>
          <a:srgbClr val="FFFFFF"/>
        </a:accent3>
        <a:accent4>
          <a:srgbClr val="000000"/>
        </a:accent4>
        <a:accent5>
          <a:srgbClr val="B0AAB0"/>
        </a:accent5>
        <a:accent6>
          <a:srgbClr val="6D0466"/>
        </a:accent6>
        <a:hlink>
          <a:srgbClr val="9F839F"/>
        </a:hlink>
        <a:folHlink>
          <a:srgbClr val="B2B2B2"/>
        </a:folHlink>
      </a:clrScheme>
      <a:clrMap bg1="lt1" tx1="dk1" bg2="lt2" tx2="dk2" accent1="accent1" accent2="accent2" accent3="accent3" accent4="accent4" accent5="accent5" accent6="accent6" hlink="hlink" folHlink="folHlink"/>
    </a:extraClrScheme>
    <a:extraClrScheme>
      <a:clrScheme name="cs141 5">
        <a:dk1>
          <a:srgbClr val="000000"/>
        </a:dk1>
        <a:lt1>
          <a:srgbClr val="FFFFFF"/>
        </a:lt1>
        <a:dk2>
          <a:srgbClr val="FFFFFF"/>
        </a:dk2>
        <a:lt2>
          <a:srgbClr val="666699"/>
        </a:lt2>
        <a:accent1>
          <a:srgbClr val="779F92"/>
        </a:accent1>
        <a:accent2>
          <a:srgbClr val="9DC2D7"/>
        </a:accent2>
        <a:accent3>
          <a:srgbClr val="FFFFFF"/>
        </a:accent3>
        <a:accent4>
          <a:srgbClr val="000000"/>
        </a:accent4>
        <a:accent5>
          <a:srgbClr val="BDCDC7"/>
        </a:accent5>
        <a:accent6>
          <a:srgbClr val="8EB0C3"/>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141 6">
        <a:dk1>
          <a:srgbClr val="6A0000"/>
        </a:dk1>
        <a:lt1>
          <a:srgbClr val="FFFFFF"/>
        </a:lt1>
        <a:dk2>
          <a:srgbClr val="FFFFFF"/>
        </a:dk2>
        <a:lt2>
          <a:srgbClr val="666699"/>
        </a:lt2>
        <a:accent1>
          <a:srgbClr val="CC3300"/>
        </a:accent1>
        <a:accent2>
          <a:srgbClr val="CC6600"/>
        </a:accent2>
        <a:accent3>
          <a:srgbClr val="FFFFFF"/>
        </a:accent3>
        <a:accent4>
          <a:srgbClr val="590000"/>
        </a:accent4>
        <a:accent5>
          <a:srgbClr val="E2ADAA"/>
        </a:accent5>
        <a:accent6>
          <a:srgbClr val="B95C00"/>
        </a:accent6>
        <a:hlink>
          <a:srgbClr val="CC9900"/>
        </a:hlink>
        <a:folHlink>
          <a:srgbClr val="B2B2B2"/>
        </a:folHlink>
      </a:clrScheme>
      <a:clrMap bg1="lt1" tx1="dk1" bg2="lt2" tx2="dk2" accent1="accent1" accent2="accent2" accent3="accent3" accent4="accent4" accent5="accent5" accent6="accent6" hlink="hlink" folHlink="folHlink"/>
    </a:extraClrScheme>
    <a:extraClrScheme>
      <a:clrScheme name="cs141 7">
        <a:dk1>
          <a:srgbClr val="4F4F77"/>
        </a:dk1>
        <a:lt1>
          <a:srgbClr val="FFFFFF"/>
        </a:lt1>
        <a:dk2>
          <a:srgbClr val="4A7911"/>
        </a:dk2>
        <a:lt2>
          <a:srgbClr val="FFFFFF"/>
        </a:lt2>
        <a:accent1>
          <a:srgbClr val="336600"/>
        </a:accent1>
        <a:accent2>
          <a:srgbClr val="669900"/>
        </a:accent2>
        <a:accent3>
          <a:srgbClr val="B1BEAA"/>
        </a:accent3>
        <a:accent4>
          <a:srgbClr val="DADADA"/>
        </a:accent4>
        <a:accent5>
          <a:srgbClr val="ADB8AA"/>
        </a:accent5>
        <a:accent6>
          <a:srgbClr val="5C8A00"/>
        </a:accent6>
        <a:hlink>
          <a:srgbClr val="99CC00"/>
        </a:hlink>
        <a:folHlink>
          <a:srgbClr val="B2B2B2"/>
        </a:folHlink>
      </a:clrScheme>
      <a:clrMap bg1="dk2" tx1="lt1" bg2="dk1" tx2="lt2" accent1="accent1" accent2="accent2" accent3="accent3" accent4="accent4" accent5="accent5" accent6="accent6" hlink="hlink" folHlink="folHlink"/>
    </a:extraClrScheme>
    <a:extraClrScheme>
      <a:clrScheme name="cs141 8">
        <a:dk1>
          <a:srgbClr val="003300"/>
        </a:dk1>
        <a:lt1>
          <a:srgbClr val="FFFFFF"/>
        </a:lt1>
        <a:dk2>
          <a:srgbClr val="FFFFFF"/>
        </a:dk2>
        <a:lt2>
          <a:srgbClr val="4F4F77"/>
        </a:lt2>
        <a:accent1>
          <a:srgbClr val="336600"/>
        </a:accent1>
        <a:accent2>
          <a:srgbClr val="669900"/>
        </a:accent2>
        <a:accent3>
          <a:srgbClr val="FFFFFF"/>
        </a:accent3>
        <a:accent4>
          <a:srgbClr val="002A00"/>
        </a:accent4>
        <a:accent5>
          <a:srgbClr val="ADB8AA"/>
        </a:accent5>
        <a:accent6>
          <a:srgbClr val="5C8A00"/>
        </a:accent6>
        <a:hlink>
          <a:srgbClr val="99CC00"/>
        </a:hlink>
        <a:folHlink>
          <a:srgbClr val="B2B2B2"/>
        </a:folHlink>
      </a:clrScheme>
      <a:clrMap bg1="lt1" tx1="dk1" bg2="lt2" tx2="dk2" accent1="accent1" accent2="accent2" accent3="accent3" accent4="accent4" accent5="accent5" accent6="accent6" hlink="hlink" folHlink="folHlink"/>
    </a:extraClrScheme>
    <a:extraClrScheme>
      <a:clrScheme name="cs141 9">
        <a:dk1>
          <a:srgbClr val="808080"/>
        </a:dk1>
        <a:lt1>
          <a:srgbClr val="FFFFFF"/>
        </a:lt1>
        <a:dk2>
          <a:srgbClr val="2F978D"/>
        </a:dk2>
        <a:lt2>
          <a:srgbClr val="FFFFFF"/>
        </a:lt2>
        <a:accent1>
          <a:srgbClr val="008080"/>
        </a:accent1>
        <a:accent2>
          <a:srgbClr val="009999"/>
        </a:accent2>
        <a:accent3>
          <a:srgbClr val="ADC9C5"/>
        </a:accent3>
        <a:accent4>
          <a:srgbClr val="DADADA"/>
        </a:accent4>
        <a:accent5>
          <a:srgbClr val="AAC0C0"/>
        </a:accent5>
        <a:accent6>
          <a:srgbClr val="008A8A"/>
        </a:accent6>
        <a:hlink>
          <a:srgbClr val="70CAC6"/>
        </a:hlink>
        <a:folHlink>
          <a:srgbClr val="B2B2B2"/>
        </a:folHlink>
      </a:clrScheme>
      <a:clrMap bg1="dk2" tx1="lt1" bg2="dk1" tx2="lt2" accent1="accent1" accent2="accent2" accent3="accent3" accent4="accent4" accent5="accent5" accent6="accent6" hlink="hlink" folHlink="folHlink"/>
    </a:extraClrScheme>
    <a:extraClrScheme>
      <a:clrScheme name="cs141 10">
        <a:dk1>
          <a:srgbClr val="4F4F77"/>
        </a:dk1>
        <a:lt1>
          <a:srgbClr val="FFFFFF"/>
        </a:lt1>
        <a:dk2>
          <a:srgbClr val="330000"/>
        </a:dk2>
        <a:lt2>
          <a:srgbClr val="FFFFFF"/>
        </a:lt2>
        <a:accent1>
          <a:srgbClr val="822504"/>
        </a:accent1>
        <a:accent2>
          <a:srgbClr val="9E2A06"/>
        </a:accent2>
        <a:accent3>
          <a:srgbClr val="ADAAAA"/>
        </a:accent3>
        <a:accent4>
          <a:srgbClr val="DADADA"/>
        </a:accent4>
        <a:accent5>
          <a:srgbClr val="C1ACAA"/>
        </a:accent5>
        <a:accent6>
          <a:srgbClr val="8F2505"/>
        </a:accent6>
        <a:hlink>
          <a:srgbClr val="7C0704"/>
        </a:hlink>
        <a:folHlink>
          <a:srgbClr val="B2B2B2"/>
        </a:folHlink>
      </a:clrScheme>
      <a:clrMap bg1="dk2" tx1="lt1" bg2="dk1" tx2="lt2" accent1="accent1" accent2="accent2" accent3="accent3" accent4="accent4" accent5="accent5" accent6="accent6" hlink="hlink" folHlink="folHlink"/>
    </a:extraClrScheme>
    <a:extraClrScheme>
      <a:clrScheme name="cs141 11">
        <a:dk1>
          <a:srgbClr val="333333"/>
        </a:dk1>
        <a:lt1>
          <a:srgbClr val="FFFFFF"/>
        </a:lt1>
        <a:dk2>
          <a:srgbClr val="333399"/>
        </a:dk2>
        <a:lt2>
          <a:srgbClr val="FFFFFF"/>
        </a:lt2>
        <a:accent1>
          <a:srgbClr val="006699"/>
        </a:accent1>
        <a:accent2>
          <a:srgbClr val="0386AF"/>
        </a:accent2>
        <a:accent3>
          <a:srgbClr val="ADADCA"/>
        </a:accent3>
        <a:accent4>
          <a:srgbClr val="DADADA"/>
        </a:accent4>
        <a:accent5>
          <a:srgbClr val="AAB8CA"/>
        </a:accent5>
        <a:accent6>
          <a:srgbClr val="02799E"/>
        </a:accent6>
        <a:hlink>
          <a:srgbClr val="6699FF"/>
        </a:hlink>
        <a:folHlink>
          <a:srgbClr val="B2B2B2"/>
        </a:folHlink>
      </a:clrScheme>
      <a:clrMap bg1="dk2" tx1="lt1" bg2="dk1" tx2="lt2" accent1="accent1" accent2="accent2" accent3="accent3" accent4="accent4" accent5="accent5" accent6="accent6" hlink="hlink" folHlink="folHlink"/>
    </a:extraClrScheme>
    <a:extraClrScheme>
      <a:clrScheme name="cs141 12">
        <a:dk1>
          <a:srgbClr val="000000"/>
        </a:dk1>
        <a:lt1>
          <a:srgbClr val="FFFFFF"/>
        </a:lt1>
        <a:dk2>
          <a:srgbClr val="FFFFFF"/>
        </a:dk2>
        <a:lt2>
          <a:srgbClr val="808080"/>
        </a:lt2>
        <a:accent1>
          <a:srgbClr val="000080"/>
        </a:accent1>
        <a:accent2>
          <a:srgbClr val="9999CC"/>
        </a:accent2>
        <a:accent3>
          <a:srgbClr val="FFFFFF"/>
        </a:accent3>
        <a:accent4>
          <a:srgbClr val="000000"/>
        </a:accent4>
        <a:accent5>
          <a:srgbClr val="AAAAC0"/>
        </a:accent5>
        <a:accent6>
          <a:srgbClr val="8A8AB9"/>
        </a:accent6>
        <a:hlink>
          <a:srgbClr val="CCCCE6"/>
        </a:hlink>
        <a:folHlink>
          <a:srgbClr val="B2B2B2"/>
        </a:folHlink>
      </a:clrScheme>
      <a:clrMap bg1="lt1" tx1="dk1" bg2="lt2" tx2="dk2" accent1="accent1" accent2="accent2" accent3="accent3" accent4="accent4" accent5="accent5" accent6="accent6" hlink="hlink" folHlink="folHlink"/>
    </a:extraClrScheme>
    <a:extraClrScheme>
      <a:clrScheme name="cs141 13">
        <a:dk1>
          <a:srgbClr val="000000"/>
        </a:dk1>
        <a:lt1>
          <a:srgbClr val="FFFFFF"/>
        </a:lt1>
        <a:dk2>
          <a:srgbClr val="683F75"/>
        </a:dk2>
        <a:lt2>
          <a:srgbClr val="808080"/>
        </a:lt2>
        <a:accent1>
          <a:srgbClr val="C4709A"/>
        </a:accent1>
        <a:accent2>
          <a:srgbClr val="4B4EB5"/>
        </a:accent2>
        <a:accent3>
          <a:srgbClr val="FFFFFF"/>
        </a:accent3>
        <a:accent4>
          <a:srgbClr val="000000"/>
        </a:accent4>
        <a:accent5>
          <a:srgbClr val="DEBBCA"/>
        </a:accent5>
        <a:accent6>
          <a:srgbClr val="4346A4"/>
        </a:accent6>
        <a:hlink>
          <a:srgbClr val="996699"/>
        </a:hlink>
        <a:folHlink>
          <a:srgbClr val="76B74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Z:\cs141\lectures\cs141.pot</Template>
  <TotalTime>10813</TotalTime>
  <Words>1602</Words>
  <Application>Microsoft Office PowerPoint</Application>
  <PresentationFormat>On-screen Show (4:3)</PresentationFormat>
  <Paragraphs>250</Paragraphs>
  <Slides>20</Slides>
  <Notes>6</Notes>
  <HiddenSlides>0</HiddenSlides>
  <MMClips>0</MMClips>
  <ScaleCrop>false</ScaleCrop>
  <HeadingPairs>
    <vt:vector size="6" baseType="variant">
      <vt:variant>
        <vt:lpstr>Theme</vt:lpstr>
      </vt:variant>
      <vt:variant>
        <vt:i4>1</vt:i4>
      </vt:variant>
      <vt:variant>
        <vt:lpstr>Embedded OLE Servers</vt:lpstr>
      </vt:variant>
      <vt:variant>
        <vt:i4>7</vt:i4>
      </vt:variant>
      <vt:variant>
        <vt:lpstr>Slide Titles</vt:lpstr>
      </vt:variant>
      <vt:variant>
        <vt:i4>20</vt:i4>
      </vt:variant>
    </vt:vector>
  </HeadingPairs>
  <TitlesOfParts>
    <vt:vector size="28" baseType="lpstr">
      <vt:lpstr>cs141</vt:lpstr>
      <vt:lpstr>Microsoft Visio Drawing</vt:lpstr>
      <vt:lpstr>MathType 5.0 Equation</vt:lpstr>
      <vt:lpstr>Photo Editor Photo</vt:lpstr>
      <vt:lpstr>Equation</vt:lpstr>
      <vt:lpstr>Bitmap Image</vt:lpstr>
      <vt:lpstr>Chart</vt:lpstr>
      <vt:lpstr>Microsoft Office PowerPoint 2007 Presentation</vt:lpstr>
      <vt:lpstr>Progress in Devices and Information Theory (What’s going on in EE)</vt:lpstr>
      <vt:lpstr>EE at Caltech in a Nutshell</vt:lpstr>
      <vt:lpstr>Challenges</vt:lpstr>
      <vt:lpstr>Research in EE</vt:lpstr>
      <vt:lpstr>Highlights in Devices</vt:lpstr>
      <vt:lpstr>Slide 6</vt:lpstr>
      <vt:lpstr>  </vt:lpstr>
      <vt:lpstr>Opt. &amp; Quant. Electron. Lab,  Prof. A. Yariv</vt:lpstr>
      <vt:lpstr>Axel Scherer:  Integration of Photonic, Fluidic and Magnetic Nanodevices </vt:lpstr>
      <vt:lpstr>Micro implants for Retinal, Cortical and Spinal Applications YC Tai, Prof. of EE, Caltech</vt:lpstr>
      <vt:lpstr>Slide 11</vt:lpstr>
      <vt:lpstr>Highlights in Information Theory</vt:lpstr>
      <vt:lpstr>Slide 13</vt:lpstr>
      <vt:lpstr>Slide 14</vt:lpstr>
      <vt:lpstr>rsrg</vt:lpstr>
      <vt:lpstr>Slide 16</vt:lpstr>
      <vt:lpstr>Slide 17</vt:lpstr>
      <vt:lpstr>Slide 18</vt:lpstr>
      <vt:lpstr>Hassibi Group</vt:lpstr>
      <vt:lpstr>Slide 20</vt:lpstr>
    </vt:vector>
  </TitlesOfParts>
  <Company>iSpheres Corp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MChandy</dc:creator>
  <cp:lastModifiedBy>owner</cp:lastModifiedBy>
  <cp:revision>179</cp:revision>
  <dcterms:created xsi:type="dcterms:W3CDTF">2010-02-25T04:20:52Z</dcterms:created>
  <dcterms:modified xsi:type="dcterms:W3CDTF">2010-02-26T05:45:25Z</dcterms:modified>
</cp:coreProperties>
</file>